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etrona" panose="020B0604020202020204" charset="0"/>
      <p:bold r:id="rId33"/>
      <p:boldItalic r:id="rId34"/>
    </p:embeddedFont>
    <p:embeddedFont>
      <p:font typeface="Petrona Light" panose="020B060402020202020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5F1BC-5D88-471C-9AAF-7D0104BF3086}" v="683" dt="2025-09-01T19:08:0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5FDAA-1717-4C79-877D-8D6BEE56C97E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DEB322-BA93-43F3-958D-3F130C9E7B1C}">
      <dgm:prSet custT="1"/>
      <dgm:spPr/>
      <dgm:t>
        <a:bodyPr/>
        <a:lstStyle/>
        <a:p>
          <a:r>
            <a:rPr lang="en-IN" sz="1800" b="0" i="0" dirty="0"/>
            <a:t>Real-time Monitoring: Sensors track temperature, humidity &amp; airflow continuously.</a:t>
          </a:r>
          <a:endParaRPr lang="en-IN" sz="1800" dirty="0"/>
        </a:p>
      </dgm:t>
    </dgm:pt>
    <dgm:pt modelId="{79C1A291-D527-4FA7-BFA8-931E04659333}" type="parTrans" cxnId="{B94B7089-C435-45B9-B7A0-0DE5DB96E8B3}">
      <dgm:prSet/>
      <dgm:spPr/>
      <dgm:t>
        <a:bodyPr/>
        <a:lstStyle/>
        <a:p>
          <a:endParaRPr lang="en-IN"/>
        </a:p>
      </dgm:t>
    </dgm:pt>
    <dgm:pt modelId="{0F9E76A0-89FF-4CF2-B4E2-7E11D3DBA276}" type="sibTrans" cxnId="{B94B7089-C435-45B9-B7A0-0DE5DB96E8B3}">
      <dgm:prSet/>
      <dgm:spPr/>
      <dgm:t>
        <a:bodyPr/>
        <a:lstStyle/>
        <a:p>
          <a:endParaRPr lang="en-IN"/>
        </a:p>
      </dgm:t>
    </dgm:pt>
    <dgm:pt modelId="{09A0EFB1-E983-467D-8695-F92A78A885F2}">
      <dgm:prSet custT="1"/>
      <dgm:spPr/>
      <dgm:t>
        <a:bodyPr/>
        <a:lstStyle/>
        <a:p>
          <a:r>
            <a:rPr lang="en-IN" sz="1800" b="0" i="0" dirty="0"/>
            <a:t>Instant Alerts: Threshold breaches trigger buzzer + dashboard notifications.</a:t>
          </a:r>
          <a:endParaRPr lang="en-IN" sz="1800" dirty="0"/>
        </a:p>
      </dgm:t>
    </dgm:pt>
    <dgm:pt modelId="{EC36BDE2-39EC-44D6-84D0-9693E17029F1}" type="parTrans" cxnId="{847C412B-49E7-4D74-8B09-69D20B66B258}">
      <dgm:prSet/>
      <dgm:spPr/>
      <dgm:t>
        <a:bodyPr/>
        <a:lstStyle/>
        <a:p>
          <a:endParaRPr lang="en-IN"/>
        </a:p>
      </dgm:t>
    </dgm:pt>
    <dgm:pt modelId="{EC8DFC6A-B87B-4C6B-910F-D1309F43BCDE}" type="sibTrans" cxnId="{847C412B-49E7-4D74-8B09-69D20B66B258}">
      <dgm:prSet/>
      <dgm:spPr/>
      <dgm:t>
        <a:bodyPr/>
        <a:lstStyle/>
        <a:p>
          <a:endParaRPr lang="en-IN"/>
        </a:p>
      </dgm:t>
    </dgm:pt>
    <dgm:pt modelId="{8890D9E5-9016-471E-9545-F6C4D228B392}">
      <dgm:prSet custT="1"/>
      <dgm:spPr/>
      <dgm:t>
        <a:bodyPr/>
        <a:lstStyle/>
        <a:p>
          <a:r>
            <a:rPr lang="en-IN" sz="1800" b="0" i="0" dirty="0"/>
            <a:t>Data Insights: Historical logs &amp; KPIs for compliance and efficiency.</a:t>
          </a:r>
          <a:endParaRPr lang="en-IN" sz="1800" dirty="0"/>
        </a:p>
      </dgm:t>
    </dgm:pt>
    <dgm:pt modelId="{35FE6685-9EB9-4AF4-93C0-AFC6C63B8392}" type="parTrans" cxnId="{AA269238-BC58-4F6E-A73B-2B2F2CC829B7}">
      <dgm:prSet/>
      <dgm:spPr/>
      <dgm:t>
        <a:bodyPr/>
        <a:lstStyle/>
        <a:p>
          <a:endParaRPr lang="en-IN"/>
        </a:p>
      </dgm:t>
    </dgm:pt>
    <dgm:pt modelId="{84A9CD13-057A-486C-9F88-4C0326D9707B}" type="sibTrans" cxnId="{AA269238-BC58-4F6E-A73B-2B2F2CC829B7}">
      <dgm:prSet/>
      <dgm:spPr/>
      <dgm:t>
        <a:bodyPr/>
        <a:lstStyle/>
        <a:p>
          <a:endParaRPr lang="en-IN"/>
        </a:p>
      </dgm:t>
    </dgm:pt>
    <dgm:pt modelId="{66A8A601-6239-4A4C-A7A8-B5B4F3BF66EC}">
      <dgm:prSet custT="1"/>
      <dgm:spPr/>
      <dgm:t>
        <a:bodyPr/>
        <a:lstStyle/>
        <a:p>
          <a:r>
            <a:rPr lang="en-IN" sz="1800" b="0" i="0" dirty="0"/>
            <a:t>Resilient System: Works even during internet downtime with auto-sync.</a:t>
          </a:r>
          <a:endParaRPr lang="en-IN" sz="1800" dirty="0"/>
        </a:p>
      </dgm:t>
    </dgm:pt>
    <dgm:pt modelId="{FB413B7A-34CF-457F-8F1A-9C39F215FE08}" type="parTrans" cxnId="{D77D6E52-B04C-4D3E-8944-A8F14C04830D}">
      <dgm:prSet/>
      <dgm:spPr/>
      <dgm:t>
        <a:bodyPr/>
        <a:lstStyle/>
        <a:p>
          <a:endParaRPr lang="en-IN"/>
        </a:p>
      </dgm:t>
    </dgm:pt>
    <dgm:pt modelId="{CE5358D5-6F03-49A6-B8E7-8A42E3D2D3D0}" type="sibTrans" cxnId="{D77D6E52-B04C-4D3E-8944-A8F14C04830D}">
      <dgm:prSet/>
      <dgm:spPr/>
      <dgm:t>
        <a:bodyPr/>
        <a:lstStyle/>
        <a:p>
          <a:endParaRPr lang="en-IN"/>
        </a:p>
      </dgm:t>
    </dgm:pt>
    <dgm:pt modelId="{28EEAE8C-438A-4AC2-90BF-44F2C0092642}">
      <dgm:prSet custT="1"/>
      <dgm:spPr/>
      <dgm:t>
        <a:bodyPr/>
        <a:lstStyle/>
        <a:p>
          <a:r>
            <a:rPr lang="en-IN" sz="1800" b="0" i="0" dirty="0"/>
            <a:t>Business Impact: Reduces spoilage, ensures freshness &amp; regulatory compliance.</a:t>
          </a:r>
          <a:endParaRPr lang="en-IN" sz="1800" dirty="0"/>
        </a:p>
      </dgm:t>
    </dgm:pt>
    <dgm:pt modelId="{230F0F48-2F6A-4379-82E1-5BC84C617B2C}" type="parTrans" cxnId="{010F5D5D-65F2-4C62-A5C8-B816B42B0929}">
      <dgm:prSet/>
      <dgm:spPr/>
      <dgm:t>
        <a:bodyPr/>
        <a:lstStyle/>
        <a:p>
          <a:endParaRPr lang="en-IN"/>
        </a:p>
      </dgm:t>
    </dgm:pt>
    <dgm:pt modelId="{5D297762-4E59-444B-AF61-CF1534CF3B61}" type="sibTrans" cxnId="{010F5D5D-65F2-4C62-A5C8-B816B42B0929}">
      <dgm:prSet/>
      <dgm:spPr/>
      <dgm:t>
        <a:bodyPr/>
        <a:lstStyle/>
        <a:p>
          <a:endParaRPr lang="en-IN"/>
        </a:p>
      </dgm:t>
    </dgm:pt>
    <dgm:pt modelId="{037DCF40-96B1-4C26-AD72-4051F959B52A}" type="pres">
      <dgm:prSet presAssocID="{AEA5FDAA-1717-4C79-877D-8D6BEE56C97E}" presName="compositeShape" presStyleCnt="0">
        <dgm:presLayoutVars>
          <dgm:dir/>
          <dgm:resizeHandles/>
        </dgm:presLayoutVars>
      </dgm:prSet>
      <dgm:spPr/>
    </dgm:pt>
    <dgm:pt modelId="{4E84CCA0-1994-4131-AD53-51E42D893AFC}" type="pres">
      <dgm:prSet presAssocID="{AEA5FDAA-1717-4C79-877D-8D6BEE56C97E}" presName="pyramid" presStyleLbl="node1" presStyleIdx="0" presStyleCnt="1"/>
      <dgm:spPr/>
    </dgm:pt>
    <dgm:pt modelId="{D7266C76-8780-43CC-BB54-4245F6C9AA47}" type="pres">
      <dgm:prSet presAssocID="{AEA5FDAA-1717-4C79-877D-8D6BEE56C97E}" presName="theList" presStyleCnt="0"/>
      <dgm:spPr/>
    </dgm:pt>
    <dgm:pt modelId="{1318AF27-3405-4AB0-8C6D-427A0D0016EC}" type="pres">
      <dgm:prSet presAssocID="{03DEB322-BA93-43F3-958D-3F130C9E7B1C}" presName="aNode" presStyleLbl="fgAcc1" presStyleIdx="0" presStyleCnt="5" custScaleY="177634" custLinFactY="7231" custLinFactNeighborX="-1692" custLinFactNeighborY="100000">
        <dgm:presLayoutVars>
          <dgm:bulletEnabled val="1"/>
        </dgm:presLayoutVars>
      </dgm:prSet>
      <dgm:spPr/>
    </dgm:pt>
    <dgm:pt modelId="{E7EF6145-60BC-4C5E-8CBB-9F4C9E57C1DC}" type="pres">
      <dgm:prSet presAssocID="{03DEB322-BA93-43F3-958D-3F130C9E7B1C}" presName="aSpace" presStyleCnt="0"/>
      <dgm:spPr/>
    </dgm:pt>
    <dgm:pt modelId="{121DBFF9-82FA-4888-9E33-9E850AECE6FE}" type="pres">
      <dgm:prSet presAssocID="{09A0EFB1-E983-467D-8695-F92A78A885F2}" presName="aNode" presStyleLbl="fgAcc1" presStyleIdx="1" presStyleCnt="5" custScaleY="155195" custLinFactY="12463" custLinFactNeighborX="-1353" custLinFactNeighborY="100000">
        <dgm:presLayoutVars>
          <dgm:bulletEnabled val="1"/>
        </dgm:presLayoutVars>
      </dgm:prSet>
      <dgm:spPr/>
    </dgm:pt>
    <dgm:pt modelId="{AF2D7573-229B-493B-B145-5D8EDBD734FE}" type="pres">
      <dgm:prSet presAssocID="{09A0EFB1-E983-467D-8695-F92A78A885F2}" presName="aSpace" presStyleCnt="0"/>
      <dgm:spPr/>
    </dgm:pt>
    <dgm:pt modelId="{4E8D1176-DDA0-473F-B5C3-8D573E8AB263}" type="pres">
      <dgm:prSet presAssocID="{8890D9E5-9016-471E-9545-F6C4D228B392}" presName="aNode" presStyleLbl="fgAcc1" presStyleIdx="2" presStyleCnt="5" custScaleX="99005" custScaleY="149668" custLinFactY="18641" custLinFactNeighborX="-1692" custLinFactNeighborY="100000">
        <dgm:presLayoutVars>
          <dgm:bulletEnabled val="1"/>
        </dgm:presLayoutVars>
      </dgm:prSet>
      <dgm:spPr/>
    </dgm:pt>
    <dgm:pt modelId="{A6ADF489-3191-4225-9BB4-FDAF1413AF75}" type="pres">
      <dgm:prSet presAssocID="{8890D9E5-9016-471E-9545-F6C4D228B392}" presName="aSpace" presStyleCnt="0"/>
      <dgm:spPr/>
    </dgm:pt>
    <dgm:pt modelId="{C07E3BD0-2AC3-4478-8B26-EC5C62982FE7}" type="pres">
      <dgm:prSet presAssocID="{66A8A601-6239-4A4C-A7A8-B5B4F3BF66EC}" presName="aNode" presStyleLbl="fgAcc1" presStyleIdx="3" presStyleCnt="5" custScaleY="163843" custLinFactY="29164" custLinFactNeighborX="1015" custLinFactNeighborY="100000">
        <dgm:presLayoutVars>
          <dgm:bulletEnabled val="1"/>
        </dgm:presLayoutVars>
      </dgm:prSet>
      <dgm:spPr/>
    </dgm:pt>
    <dgm:pt modelId="{D06081E9-117F-4E29-854F-2AD2CCBBF86F}" type="pres">
      <dgm:prSet presAssocID="{66A8A601-6239-4A4C-A7A8-B5B4F3BF66EC}" presName="aSpace" presStyleCnt="0"/>
      <dgm:spPr/>
    </dgm:pt>
    <dgm:pt modelId="{61EBB8B8-0918-4CD8-8E4E-4D2F71ECA916}" type="pres">
      <dgm:prSet presAssocID="{28EEAE8C-438A-4AC2-90BF-44F2C0092642}" presName="aNode" presStyleLbl="fgAcc1" presStyleIdx="4" presStyleCnt="5" custScaleY="139614" custLinFactY="28275" custLinFactNeighborX="677" custLinFactNeighborY="100000">
        <dgm:presLayoutVars>
          <dgm:bulletEnabled val="1"/>
        </dgm:presLayoutVars>
      </dgm:prSet>
      <dgm:spPr/>
    </dgm:pt>
    <dgm:pt modelId="{C2F6981E-12F4-4605-A9D2-11048CFB0A3A}" type="pres">
      <dgm:prSet presAssocID="{28EEAE8C-438A-4AC2-90BF-44F2C0092642}" presName="aSpace" presStyleCnt="0"/>
      <dgm:spPr/>
    </dgm:pt>
  </dgm:ptLst>
  <dgm:cxnLst>
    <dgm:cxn modelId="{68325D02-0196-4EAD-A837-953B9A5897B1}" type="presOf" srcId="{66A8A601-6239-4A4C-A7A8-B5B4F3BF66EC}" destId="{C07E3BD0-2AC3-4478-8B26-EC5C62982FE7}" srcOrd="0" destOrd="0" presId="urn:microsoft.com/office/officeart/2005/8/layout/pyramid2"/>
    <dgm:cxn modelId="{8B850E06-6609-4C68-B466-1D5DBDB69AC3}" type="presOf" srcId="{03DEB322-BA93-43F3-958D-3F130C9E7B1C}" destId="{1318AF27-3405-4AB0-8C6D-427A0D0016EC}" srcOrd="0" destOrd="0" presId="urn:microsoft.com/office/officeart/2005/8/layout/pyramid2"/>
    <dgm:cxn modelId="{ED1A102A-AAB4-4C3A-A561-393DF4CBAD5A}" type="presOf" srcId="{AEA5FDAA-1717-4C79-877D-8D6BEE56C97E}" destId="{037DCF40-96B1-4C26-AD72-4051F959B52A}" srcOrd="0" destOrd="0" presId="urn:microsoft.com/office/officeart/2005/8/layout/pyramid2"/>
    <dgm:cxn modelId="{847C412B-49E7-4D74-8B09-69D20B66B258}" srcId="{AEA5FDAA-1717-4C79-877D-8D6BEE56C97E}" destId="{09A0EFB1-E983-467D-8695-F92A78A885F2}" srcOrd="1" destOrd="0" parTransId="{EC36BDE2-39EC-44D6-84D0-9693E17029F1}" sibTransId="{EC8DFC6A-B87B-4C6B-910F-D1309F43BCDE}"/>
    <dgm:cxn modelId="{AA269238-BC58-4F6E-A73B-2B2F2CC829B7}" srcId="{AEA5FDAA-1717-4C79-877D-8D6BEE56C97E}" destId="{8890D9E5-9016-471E-9545-F6C4D228B392}" srcOrd="2" destOrd="0" parTransId="{35FE6685-9EB9-4AF4-93C0-AFC6C63B8392}" sibTransId="{84A9CD13-057A-486C-9F88-4C0326D9707B}"/>
    <dgm:cxn modelId="{010F5D5D-65F2-4C62-A5C8-B816B42B0929}" srcId="{AEA5FDAA-1717-4C79-877D-8D6BEE56C97E}" destId="{28EEAE8C-438A-4AC2-90BF-44F2C0092642}" srcOrd="4" destOrd="0" parTransId="{230F0F48-2F6A-4379-82E1-5BC84C617B2C}" sibTransId="{5D297762-4E59-444B-AF61-CF1534CF3B61}"/>
    <dgm:cxn modelId="{D77D6E52-B04C-4D3E-8944-A8F14C04830D}" srcId="{AEA5FDAA-1717-4C79-877D-8D6BEE56C97E}" destId="{66A8A601-6239-4A4C-A7A8-B5B4F3BF66EC}" srcOrd="3" destOrd="0" parTransId="{FB413B7A-34CF-457F-8F1A-9C39F215FE08}" sibTransId="{CE5358D5-6F03-49A6-B8E7-8A42E3D2D3D0}"/>
    <dgm:cxn modelId="{B94B7089-C435-45B9-B7A0-0DE5DB96E8B3}" srcId="{AEA5FDAA-1717-4C79-877D-8D6BEE56C97E}" destId="{03DEB322-BA93-43F3-958D-3F130C9E7B1C}" srcOrd="0" destOrd="0" parTransId="{79C1A291-D527-4FA7-BFA8-931E04659333}" sibTransId="{0F9E76A0-89FF-4CF2-B4E2-7E11D3DBA276}"/>
    <dgm:cxn modelId="{8E7B7FB4-CE9D-4E01-9082-32C83118D9CA}" type="presOf" srcId="{28EEAE8C-438A-4AC2-90BF-44F2C0092642}" destId="{61EBB8B8-0918-4CD8-8E4E-4D2F71ECA916}" srcOrd="0" destOrd="0" presId="urn:microsoft.com/office/officeart/2005/8/layout/pyramid2"/>
    <dgm:cxn modelId="{3C7A9CB8-7EAB-45D8-8879-43E0363D59CA}" type="presOf" srcId="{8890D9E5-9016-471E-9545-F6C4D228B392}" destId="{4E8D1176-DDA0-473F-B5C3-8D573E8AB263}" srcOrd="0" destOrd="0" presId="urn:microsoft.com/office/officeart/2005/8/layout/pyramid2"/>
    <dgm:cxn modelId="{05E142EB-D987-454A-8185-198E33E5DD6B}" type="presOf" srcId="{09A0EFB1-E983-467D-8695-F92A78A885F2}" destId="{121DBFF9-82FA-4888-9E33-9E850AECE6FE}" srcOrd="0" destOrd="0" presId="urn:microsoft.com/office/officeart/2005/8/layout/pyramid2"/>
    <dgm:cxn modelId="{78A5CBA1-A1AE-4EC2-A468-2649EB2CBD95}" type="presParOf" srcId="{037DCF40-96B1-4C26-AD72-4051F959B52A}" destId="{4E84CCA0-1994-4131-AD53-51E42D893AFC}" srcOrd="0" destOrd="0" presId="urn:microsoft.com/office/officeart/2005/8/layout/pyramid2"/>
    <dgm:cxn modelId="{A217879B-CA5B-45E6-B91F-8797B99A02F2}" type="presParOf" srcId="{037DCF40-96B1-4C26-AD72-4051F959B52A}" destId="{D7266C76-8780-43CC-BB54-4245F6C9AA47}" srcOrd="1" destOrd="0" presId="urn:microsoft.com/office/officeart/2005/8/layout/pyramid2"/>
    <dgm:cxn modelId="{DD1B7B67-7488-4595-8842-B8A528206274}" type="presParOf" srcId="{D7266C76-8780-43CC-BB54-4245F6C9AA47}" destId="{1318AF27-3405-4AB0-8C6D-427A0D0016EC}" srcOrd="0" destOrd="0" presId="urn:microsoft.com/office/officeart/2005/8/layout/pyramid2"/>
    <dgm:cxn modelId="{47B21B72-D554-4914-A511-C54EF39486AA}" type="presParOf" srcId="{D7266C76-8780-43CC-BB54-4245F6C9AA47}" destId="{E7EF6145-60BC-4C5E-8CBB-9F4C9E57C1DC}" srcOrd="1" destOrd="0" presId="urn:microsoft.com/office/officeart/2005/8/layout/pyramid2"/>
    <dgm:cxn modelId="{985F558D-B340-475F-B56A-4A2827B437D4}" type="presParOf" srcId="{D7266C76-8780-43CC-BB54-4245F6C9AA47}" destId="{121DBFF9-82FA-4888-9E33-9E850AECE6FE}" srcOrd="2" destOrd="0" presId="urn:microsoft.com/office/officeart/2005/8/layout/pyramid2"/>
    <dgm:cxn modelId="{E5912BB6-2951-4478-8491-8499033450F4}" type="presParOf" srcId="{D7266C76-8780-43CC-BB54-4245F6C9AA47}" destId="{AF2D7573-229B-493B-B145-5D8EDBD734FE}" srcOrd="3" destOrd="0" presId="urn:microsoft.com/office/officeart/2005/8/layout/pyramid2"/>
    <dgm:cxn modelId="{97DDFA3E-642F-4DDF-90CE-8AB8CCC6A4A4}" type="presParOf" srcId="{D7266C76-8780-43CC-BB54-4245F6C9AA47}" destId="{4E8D1176-DDA0-473F-B5C3-8D573E8AB263}" srcOrd="4" destOrd="0" presId="urn:microsoft.com/office/officeart/2005/8/layout/pyramid2"/>
    <dgm:cxn modelId="{5DAA6C87-AB47-4B64-9221-CDC0ACD09BA3}" type="presParOf" srcId="{D7266C76-8780-43CC-BB54-4245F6C9AA47}" destId="{A6ADF489-3191-4225-9BB4-FDAF1413AF75}" srcOrd="5" destOrd="0" presId="urn:microsoft.com/office/officeart/2005/8/layout/pyramid2"/>
    <dgm:cxn modelId="{68348B59-8726-4F41-B509-1544CE7B3260}" type="presParOf" srcId="{D7266C76-8780-43CC-BB54-4245F6C9AA47}" destId="{C07E3BD0-2AC3-4478-8B26-EC5C62982FE7}" srcOrd="6" destOrd="0" presId="urn:microsoft.com/office/officeart/2005/8/layout/pyramid2"/>
    <dgm:cxn modelId="{AD6A59B0-A5D1-4B86-A9B2-427A49A2CA39}" type="presParOf" srcId="{D7266C76-8780-43CC-BB54-4245F6C9AA47}" destId="{D06081E9-117F-4E29-854F-2AD2CCBBF86F}" srcOrd="7" destOrd="0" presId="urn:microsoft.com/office/officeart/2005/8/layout/pyramid2"/>
    <dgm:cxn modelId="{6DC6F435-7F1A-4921-977C-C9F1C2156EAA}" type="presParOf" srcId="{D7266C76-8780-43CC-BB54-4245F6C9AA47}" destId="{61EBB8B8-0918-4CD8-8E4E-4D2F71ECA916}" srcOrd="8" destOrd="0" presId="urn:microsoft.com/office/officeart/2005/8/layout/pyramid2"/>
    <dgm:cxn modelId="{BCAEEE27-3FCA-43D4-90E8-D1C3B6BF1420}" type="presParOf" srcId="{D7266C76-8780-43CC-BB54-4245F6C9AA47}" destId="{C2F6981E-12F4-4605-A9D2-11048CFB0A3A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5DFF1F-2547-4336-B396-B60D81C778A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2C22D8-B4D0-4371-9DE1-9E5DAA42A7DD}">
      <dgm:prSet/>
      <dgm:spPr/>
      <dgm:t>
        <a:bodyPr/>
        <a:lstStyle/>
        <a:p>
          <a:r>
            <a:rPr lang="en-US" b="1" i="0" dirty="0"/>
            <a:t>ESP8266 Wi-Fi Microcontroller</a:t>
          </a:r>
          <a:endParaRPr lang="en-IN" dirty="0"/>
        </a:p>
      </dgm:t>
    </dgm:pt>
    <dgm:pt modelId="{2320C68F-AFAF-406D-B94D-2948696A8D1A}" type="parTrans" cxnId="{3A0BAF81-1FC3-4C52-BC59-2CB99A38B0AD}">
      <dgm:prSet/>
      <dgm:spPr/>
      <dgm:t>
        <a:bodyPr/>
        <a:lstStyle/>
        <a:p>
          <a:endParaRPr lang="en-IN"/>
        </a:p>
      </dgm:t>
    </dgm:pt>
    <dgm:pt modelId="{0E0DD34C-C39F-4E87-9382-D67B5190F657}" type="sibTrans" cxnId="{3A0BAF81-1FC3-4C52-BC59-2CB99A38B0AD}">
      <dgm:prSet/>
      <dgm:spPr/>
      <dgm:t>
        <a:bodyPr/>
        <a:lstStyle/>
        <a:p>
          <a:endParaRPr lang="en-IN"/>
        </a:p>
      </dgm:t>
    </dgm:pt>
    <dgm:pt modelId="{D802C0C6-AF27-4351-8A64-887E018618A0}">
      <dgm:prSet/>
      <dgm:spPr/>
      <dgm:t>
        <a:bodyPr/>
        <a:lstStyle/>
        <a:p>
          <a:r>
            <a:rPr lang="en-US" b="1" i="0" dirty="0"/>
            <a:t>DHT11 Temperature/Humidity Sensor</a:t>
          </a:r>
          <a:endParaRPr lang="en-IN" dirty="0"/>
        </a:p>
      </dgm:t>
    </dgm:pt>
    <dgm:pt modelId="{85EAF1F8-8BA5-4819-9EB6-6974D3EA3184}" type="parTrans" cxnId="{DEA28A51-ECE2-43E5-AF4A-5A6C29D525D4}">
      <dgm:prSet/>
      <dgm:spPr/>
      <dgm:t>
        <a:bodyPr/>
        <a:lstStyle/>
        <a:p>
          <a:endParaRPr lang="en-IN"/>
        </a:p>
      </dgm:t>
    </dgm:pt>
    <dgm:pt modelId="{3E405F3E-DE98-417A-A078-37158DABD912}" type="sibTrans" cxnId="{DEA28A51-ECE2-43E5-AF4A-5A6C29D525D4}">
      <dgm:prSet/>
      <dgm:spPr/>
      <dgm:t>
        <a:bodyPr/>
        <a:lstStyle/>
        <a:p>
          <a:endParaRPr lang="en-IN"/>
        </a:p>
      </dgm:t>
    </dgm:pt>
    <dgm:pt modelId="{B560BD51-915F-4280-B90E-939C3CA9C77D}">
      <dgm:prSet/>
      <dgm:spPr/>
      <dgm:t>
        <a:bodyPr/>
        <a:lstStyle/>
        <a:p>
          <a:r>
            <a:rPr lang="en-US" b="1" i="0"/>
            <a:t>Buzzer for Alerts</a:t>
          </a:r>
          <a:endParaRPr lang="en-IN"/>
        </a:p>
      </dgm:t>
    </dgm:pt>
    <dgm:pt modelId="{F300DC3E-618B-4518-A40F-A80E41E9410F}" type="parTrans" cxnId="{209C42C0-58D2-411C-8AC6-E57102309802}">
      <dgm:prSet/>
      <dgm:spPr/>
      <dgm:t>
        <a:bodyPr/>
        <a:lstStyle/>
        <a:p>
          <a:endParaRPr lang="en-IN"/>
        </a:p>
      </dgm:t>
    </dgm:pt>
    <dgm:pt modelId="{F8259DF1-09EF-41BF-9CDF-DCBFD2BB4D1F}" type="sibTrans" cxnId="{209C42C0-58D2-411C-8AC6-E57102309802}">
      <dgm:prSet/>
      <dgm:spPr/>
      <dgm:t>
        <a:bodyPr/>
        <a:lstStyle/>
        <a:p>
          <a:endParaRPr lang="en-IN"/>
        </a:p>
      </dgm:t>
    </dgm:pt>
    <dgm:pt modelId="{0D004838-3C5D-4778-B4E6-04634C2CC901}">
      <dgm:prSet/>
      <dgm:spPr/>
      <dgm:t>
        <a:bodyPr/>
        <a:lstStyle/>
        <a:p>
          <a:r>
            <a:rPr lang="en-US" b="1" i="0" dirty="0"/>
            <a:t>API Integration</a:t>
          </a:r>
          <a:endParaRPr lang="en-IN" dirty="0"/>
        </a:p>
      </dgm:t>
    </dgm:pt>
    <dgm:pt modelId="{F9CF8AD9-F4EC-44B2-A3DA-E16F9F3A8342}" type="parTrans" cxnId="{38F2DBE8-DEA2-45B6-8C53-5A655D259F02}">
      <dgm:prSet/>
      <dgm:spPr/>
      <dgm:t>
        <a:bodyPr/>
        <a:lstStyle/>
        <a:p>
          <a:endParaRPr lang="en-IN"/>
        </a:p>
      </dgm:t>
    </dgm:pt>
    <dgm:pt modelId="{2C98842C-3DAA-455C-932C-5C0522245D09}" type="sibTrans" cxnId="{38F2DBE8-DEA2-45B6-8C53-5A655D259F02}">
      <dgm:prSet/>
      <dgm:spPr/>
      <dgm:t>
        <a:bodyPr/>
        <a:lstStyle/>
        <a:p>
          <a:endParaRPr lang="en-IN"/>
        </a:p>
      </dgm:t>
    </dgm:pt>
    <dgm:pt modelId="{2B75C643-9902-4EE5-91F1-82298B788A6D}" type="pres">
      <dgm:prSet presAssocID="{475DFF1F-2547-4336-B396-B60D81C778AD}" presName="Name0" presStyleCnt="0">
        <dgm:presLayoutVars>
          <dgm:dir/>
          <dgm:animLvl val="lvl"/>
          <dgm:resizeHandles val="exact"/>
        </dgm:presLayoutVars>
      </dgm:prSet>
      <dgm:spPr/>
    </dgm:pt>
    <dgm:pt modelId="{164605CF-3F66-49DE-917C-B8D71333374F}" type="pres">
      <dgm:prSet presAssocID="{0D2C22D8-B4D0-4371-9DE1-9E5DAA42A7DD}" presName="linNode" presStyleCnt="0"/>
      <dgm:spPr/>
    </dgm:pt>
    <dgm:pt modelId="{150036EF-08B5-4C78-BC92-24C61B325656}" type="pres">
      <dgm:prSet presAssocID="{0D2C22D8-B4D0-4371-9DE1-9E5DAA42A7DD}" presName="parentText" presStyleLbl="node1" presStyleIdx="0" presStyleCnt="4" custScaleX="140297">
        <dgm:presLayoutVars>
          <dgm:chMax val="1"/>
          <dgm:bulletEnabled val="1"/>
        </dgm:presLayoutVars>
      </dgm:prSet>
      <dgm:spPr/>
    </dgm:pt>
    <dgm:pt modelId="{65BF3B6D-B382-4441-80BA-CE46B0012692}" type="pres">
      <dgm:prSet presAssocID="{0E0DD34C-C39F-4E87-9382-D67B5190F657}" presName="sp" presStyleCnt="0"/>
      <dgm:spPr/>
    </dgm:pt>
    <dgm:pt modelId="{8AABC102-8D64-4394-9380-2F8581AEA35B}" type="pres">
      <dgm:prSet presAssocID="{D802C0C6-AF27-4351-8A64-887E018618A0}" presName="linNode" presStyleCnt="0"/>
      <dgm:spPr/>
    </dgm:pt>
    <dgm:pt modelId="{E9ACFAC8-258C-4698-9139-858751C38EA0}" type="pres">
      <dgm:prSet presAssocID="{D802C0C6-AF27-4351-8A64-887E018618A0}" presName="parentText" presStyleLbl="node1" presStyleIdx="1" presStyleCnt="4" custScaleX="140297">
        <dgm:presLayoutVars>
          <dgm:chMax val="1"/>
          <dgm:bulletEnabled val="1"/>
        </dgm:presLayoutVars>
      </dgm:prSet>
      <dgm:spPr/>
    </dgm:pt>
    <dgm:pt modelId="{EC0958CC-BC12-4349-B1E5-AF5382ADEB4C}" type="pres">
      <dgm:prSet presAssocID="{3E405F3E-DE98-417A-A078-37158DABD912}" presName="sp" presStyleCnt="0"/>
      <dgm:spPr/>
    </dgm:pt>
    <dgm:pt modelId="{BFAC7202-5E96-4EEC-B62D-7EADB7F80452}" type="pres">
      <dgm:prSet presAssocID="{B560BD51-915F-4280-B90E-939C3CA9C77D}" presName="linNode" presStyleCnt="0"/>
      <dgm:spPr/>
    </dgm:pt>
    <dgm:pt modelId="{D31AD0E7-2EB1-4F58-BD21-91410F7528FB}" type="pres">
      <dgm:prSet presAssocID="{B560BD51-915F-4280-B90E-939C3CA9C77D}" presName="parentText" presStyleLbl="node1" presStyleIdx="2" presStyleCnt="4" custScaleX="141561">
        <dgm:presLayoutVars>
          <dgm:chMax val="1"/>
          <dgm:bulletEnabled val="1"/>
        </dgm:presLayoutVars>
      </dgm:prSet>
      <dgm:spPr/>
    </dgm:pt>
    <dgm:pt modelId="{232C8590-B1C2-4EFC-A04E-D992C7408C53}" type="pres">
      <dgm:prSet presAssocID="{F8259DF1-09EF-41BF-9CDF-DCBFD2BB4D1F}" presName="sp" presStyleCnt="0"/>
      <dgm:spPr/>
    </dgm:pt>
    <dgm:pt modelId="{B57FBFCD-C5AA-435D-A380-BED0F112C353}" type="pres">
      <dgm:prSet presAssocID="{0D004838-3C5D-4778-B4E6-04634C2CC901}" presName="linNode" presStyleCnt="0"/>
      <dgm:spPr/>
    </dgm:pt>
    <dgm:pt modelId="{F1E8101E-B54F-496D-A879-0E8D0402C8FD}" type="pres">
      <dgm:prSet presAssocID="{0D004838-3C5D-4778-B4E6-04634C2CC901}" presName="parentText" presStyleLbl="node1" presStyleIdx="3" presStyleCnt="4" custScaleX="140138" custLinFactNeighborX="-421" custLinFactNeighborY="-3229">
        <dgm:presLayoutVars>
          <dgm:chMax val="1"/>
          <dgm:bulletEnabled val="1"/>
        </dgm:presLayoutVars>
      </dgm:prSet>
      <dgm:spPr/>
    </dgm:pt>
  </dgm:ptLst>
  <dgm:cxnLst>
    <dgm:cxn modelId="{C287141A-8553-402C-81F4-6A19A5C065E4}" type="presOf" srcId="{D802C0C6-AF27-4351-8A64-887E018618A0}" destId="{E9ACFAC8-258C-4698-9139-858751C38EA0}" srcOrd="0" destOrd="0" presId="urn:microsoft.com/office/officeart/2005/8/layout/vList5"/>
    <dgm:cxn modelId="{43B39F37-A966-421A-817A-D5B12F4CC968}" type="presOf" srcId="{0D2C22D8-B4D0-4371-9DE1-9E5DAA42A7DD}" destId="{150036EF-08B5-4C78-BC92-24C61B325656}" srcOrd="0" destOrd="0" presId="urn:microsoft.com/office/officeart/2005/8/layout/vList5"/>
    <dgm:cxn modelId="{DEA28A51-ECE2-43E5-AF4A-5A6C29D525D4}" srcId="{475DFF1F-2547-4336-B396-B60D81C778AD}" destId="{D802C0C6-AF27-4351-8A64-887E018618A0}" srcOrd="1" destOrd="0" parTransId="{85EAF1F8-8BA5-4819-9EB6-6974D3EA3184}" sibTransId="{3E405F3E-DE98-417A-A078-37158DABD912}"/>
    <dgm:cxn modelId="{33D5B758-2455-4C16-9DF5-7092109AACF0}" type="presOf" srcId="{475DFF1F-2547-4336-B396-B60D81C778AD}" destId="{2B75C643-9902-4EE5-91F1-82298B788A6D}" srcOrd="0" destOrd="0" presId="urn:microsoft.com/office/officeart/2005/8/layout/vList5"/>
    <dgm:cxn modelId="{3A0BAF81-1FC3-4C52-BC59-2CB99A38B0AD}" srcId="{475DFF1F-2547-4336-B396-B60D81C778AD}" destId="{0D2C22D8-B4D0-4371-9DE1-9E5DAA42A7DD}" srcOrd="0" destOrd="0" parTransId="{2320C68F-AFAF-406D-B94D-2948696A8D1A}" sibTransId="{0E0DD34C-C39F-4E87-9382-D67B5190F657}"/>
    <dgm:cxn modelId="{F50F0F97-6594-4E90-B413-12D0656FE1DA}" type="presOf" srcId="{0D004838-3C5D-4778-B4E6-04634C2CC901}" destId="{F1E8101E-B54F-496D-A879-0E8D0402C8FD}" srcOrd="0" destOrd="0" presId="urn:microsoft.com/office/officeart/2005/8/layout/vList5"/>
    <dgm:cxn modelId="{C6C3B7AF-628A-4555-9815-F7B292006F95}" type="presOf" srcId="{B560BD51-915F-4280-B90E-939C3CA9C77D}" destId="{D31AD0E7-2EB1-4F58-BD21-91410F7528FB}" srcOrd="0" destOrd="0" presId="urn:microsoft.com/office/officeart/2005/8/layout/vList5"/>
    <dgm:cxn modelId="{209C42C0-58D2-411C-8AC6-E57102309802}" srcId="{475DFF1F-2547-4336-B396-B60D81C778AD}" destId="{B560BD51-915F-4280-B90E-939C3CA9C77D}" srcOrd="2" destOrd="0" parTransId="{F300DC3E-618B-4518-A40F-A80E41E9410F}" sibTransId="{F8259DF1-09EF-41BF-9CDF-DCBFD2BB4D1F}"/>
    <dgm:cxn modelId="{38F2DBE8-DEA2-45B6-8C53-5A655D259F02}" srcId="{475DFF1F-2547-4336-B396-B60D81C778AD}" destId="{0D004838-3C5D-4778-B4E6-04634C2CC901}" srcOrd="3" destOrd="0" parTransId="{F9CF8AD9-F4EC-44B2-A3DA-E16F9F3A8342}" sibTransId="{2C98842C-3DAA-455C-932C-5C0522245D09}"/>
    <dgm:cxn modelId="{4FA8009B-53AC-410F-B400-FAB16C9E33A8}" type="presParOf" srcId="{2B75C643-9902-4EE5-91F1-82298B788A6D}" destId="{164605CF-3F66-49DE-917C-B8D71333374F}" srcOrd="0" destOrd="0" presId="urn:microsoft.com/office/officeart/2005/8/layout/vList5"/>
    <dgm:cxn modelId="{886D3144-BF7B-45AC-884B-81950105FF2C}" type="presParOf" srcId="{164605CF-3F66-49DE-917C-B8D71333374F}" destId="{150036EF-08B5-4C78-BC92-24C61B325656}" srcOrd="0" destOrd="0" presId="urn:microsoft.com/office/officeart/2005/8/layout/vList5"/>
    <dgm:cxn modelId="{57A5E834-7DF8-455F-B5E6-EB6F002E56F5}" type="presParOf" srcId="{2B75C643-9902-4EE5-91F1-82298B788A6D}" destId="{65BF3B6D-B382-4441-80BA-CE46B0012692}" srcOrd="1" destOrd="0" presId="urn:microsoft.com/office/officeart/2005/8/layout/vList5"/>
    <dgm:cxn modelId="{CCB4984B-C259-40B7-873D-751E074B55E1}" type="presParOf" srcId="{2B75C643-9902-4EE5-91F1-82298B788A6D}" destId="{8AABC102-8D64-4394-9380-2F8581AEA35B}" srcOrd="2" destOrd="0" presId="urn:microsoft.com/office/officeart/2005/8/layout/vList5"/>
    <dgm:cxn modelId="{09262080-CE9E-47A0-977F-93E73EA114CB}" type="presParOf" srcId="{8AABC102-8D64-4394-9380-2F8581AEA35B}" destId="{E9ACFAC8-258C-4698-9139-858751C38EA0}" srcOrd="0" destOrd="0" presId="urn:microsoft.com/office/officeart/2005/8/layout/vList5"/>
    <dgm:cxn modelId="{25188E6B-76CD-4F1A-8EEB-B66C6FE4BCFC}" type="presParOf" srcId="{2B75C643-9902-4EE5-91F1-82298B788A6D}" destId="{EC0958CC-BC12-4349-B1E5-AF5382ADEB4C}" srcOrd="3" destOrd="0" presId="urn:microsoft.com/office/officeart/2005/8/layout/vList5"/>
    <dgm:cxn modelId="{3855EEE2-4578-43DE-BCB8-59E3F013D1AF}" type="presParOf" srcId="{2B75C643-9902-4EE5-91F1-82298B788A6D}" destId="{BFAC7202-5E96-4EEC-B62D-7EADB7F80452}" srcOrd="4" destOrd="0" presId="urn:microsoft.com/office/officeart/2005/8/layout/vList5"/>
    <dgm:cxn modelId="{BF91AA46-C708-483C-859F-3710FE9D43EB}" type="presParOf" srcId="{BFAC7202-5E96-4EEC-B62D-7EADB7F80452}" destId="{D31AD0E7-2EB1-4F58-BD21-91410F7528FB}" srcOrd="0" destOrd="0" presId="urn:microsoft.com/office/officeart/2005/8/layout/vList5"/>
    <dgm:cxn modelId="{DACD8C86-928B-438A-AD11-B8C8DB471559}" type="presParOf" srcId="{2B75C643-9902-4EE5-91F1-82298B788A6D}" destId="{232C8590-B1C2-4EFC-A04E-D992C7408C53}" srcOrd="5" destOrd="0" presId="urn:microsoft.com/office/officeart/2005/8/layout/vList5"/>
    <dgm:cxn modelId="{24AFB8C6-1BB9-447D-827E-7CF3F8C11913}" type="presParOf" srcId="{2B75C643-9902-4EE5-91F1-82298B788A6D}" destId="{B57FBFCD-C5AA-435D-A380-BED0F112C353}" srcOrd="6" destOrd="0" presId="urn:microsoft.com/office/officeart/2005/8/layout/vList5"/>
    <dgm:cxn modelId="{49CECD5B-152C-4B50-9539-66D2A303BCBF}" type="presParOf" srcId="{B57FBFCD-C5AA-435D-A380-BED0F112C353}" destId="{F1E8101E-B54F-496D-A879-0E8D0402C8F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38462-6217-40BE-B9A3-F75518C3EB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4F3F9FF-A8B1-4F46-87E3-652040CF6262}">
      <dgm:prSet/>
      <dgm:spPr/>
      <dgm:t>
        <a:bodyPr/>
        <a:lstStyle/>
        <a:p>
          <a:r>
            <a:rPr lang="en-US" b="1" i="0"/>
            <a:t>ESP8266 (NodeMCU)</a:t>
          </a:r>
          <a:endParaRPr lang="en-IN"/>
        </a:p>
      </dgm:t>
    </dgm:pt>
    <dgm:pt modelId="{388A46C1-653A-4036-A316-3FE05C5733E6}" type="parTrans" cxnId="{F15FFD33-76C1-4F55-BE7D-AE5637483B71}">
      <dgm:prSet/>
      <dgm:spPr/>
      <dgm:t>
        <a:bodyPr/>
        <a:lstStyle/>
        <a:p>
          <a:endParaRPr lang="en-IN"/>
        </a:p>
      </dgm:t>
    </dgm:pt>
    <dgm:pt modelId="{CBC5AEE5-0984-4F36-A3BF-586B5E84CBEE}" type="sibTrans" cxnId="{F15FFD33-76C1-4F55-BE7D-AE5637483B71}">
      <dgm:prSet/>
      <dgm:spPr/>
      <dgm:t>
        <a:bodyPr/>
        <a:lstStyle/>
        <a:p>
          <a:endParaRPr lang="en-IN"/>
        </a:p>
      </dgm:t>
    </dgm:pt>
    <dgm:pt modelId="{7970825D-D49D-43E8-B57B-DC0EFC27D176}">
      <dgm:prSet/>
      <dgm:spPr/>
      <dgm:t>
        <a:bodyPr/>
        <a:lstStyle/>
        <a:p>
          <a:r>
            <a:rPr lang="en-US" b="1" i="0" dirty="0"/>
            <a:t>DHT11 Temperature/Humidity Sensor</a:t>
          </a:r>
          <a:endParaRPr lang="en-IN" dirty="0"/>
        </a:p>
      </dgm:t>
    </dgm:pt>
    <dgm:pt modelId="{48999E18-F01D-4F43-9353-7953FAA44C93}" type="parTrans" cxnId="{DB01D088-25E4-4509-ADAA-02C7C8246E3E}">
      <dgm:prSet/>
      <dgm:spPr/>
      <dgm:t>
        <a:bodyPr/>
        <a:lstStyle/>
        <a:p>
          <a:endParaRPr lang="en-IN"/>
        </a:p>
      </dgm:t>
    </dgm:pt>
    <dgm:pt modelId="{A59925BC-EC8E-4440-AABD-A12EE6BF5F4A}" type="sibTrans" cxnId="{DB01D088-25E4-4509-ADAA-02C7C8246E3E}">
      <dgm:prSet/>
      <dgm:spPr/>
      <dgm:t>
        <a:bodyPr/>
        <a:lstStyle/>
        <a:p>
          <a:endParaRPr lang="en-IN"/>
        </a:p>
      </dgm:t>
    </dgm:pt>
    <dgm:pt modelId="{F79CEE44-7691-4531-B1C6-A48499B16D91}">
      <dgm:prSet/>
      <dgm:spPr/>
      <dgm:t>
        <a:bodyPr/>
        <a:lstStyle/>
        <a:p>
          <a:r>
            <a:rPr lang="en-US" b="1" i="0"/>
            <a:t>Buzzer</a:t>
          </a:r>
          <a:endParaRPr lang="en-IN"/>
        </a:p>
      </dgm:t>
    </dgm:pt>
    <dgm:pt modelId="{EF4779D5-794F-49B1-A7F6-145620520AB0}" type="parTrans" cxnId="{29529052-85BF-46BB-8067-9B0CD64B5385}">
      <dgm:prSet/>
      <dgm:spPr/>
      <dgm:t>
        <a:bodyPr/>
        <a:lstStyle/>
        <a:p>
          <a:endParaRPr lang="en-IN"/>
        </a:p>
      </dgm:t>
    </dgm:pt>
    <dgm:pt modelId="{EC2BCACE-D3F3-49F9-8245-872CA5A0570E}" type="sibTrans" cxnId="{29529052-85BF-46BB-8067-9B0CD64B5385}">
      <dgm:prSet/>
      <dgm:spPr/>
      <dgm:t>
        <a:bodyPr/>
        <a:lstStyle/>
        <a:p>
          <a:endParaRPr lang="en-IN"/>
        </a:p>
      </dgm:t>
    </dgm:pt>
    <dgm:pt modelId="{B6352B37-0D15-476E-A0E3-EB5436646E7E}">
      <dgm:prSet/>
      <dgm:spPr/>
      <dgm:t>
        <a:bodyPr/>
        <a:lstStyle/>
        <a:p>
          <a:r>
            <a:rPr lang="en-US" b="1" i="0"/>
            <a:t>Pin Configuration &amp; Power Layout</a:t>
          </a:r>
          <a:endParaRPr lang="en-IN"/>
        </a:p>
      </dgm:t>
    </dgm:pt>
    <dgm:pt modelId="{6BEB0B37-5FB2-4159-AD10-F7E9E1E1D165}" type="parTrans" cxnId="{0DF14C60-4F89-4932-80EF-91CFB5099AF1}">
      <dgm:prSet/>
      <dgm:spPr/>
      <dgm:t>
        <a:bodyPr/>
        <a:lstStyle/>
        <a:p>
          <a:endParaRPr lang="en-IN"/>
        </a:p>
      </dgm:t>
    </dgm:pt>
    <dgm:pt modelId="{A5839FD7-1168-47A8-9ABA-245389F98764}" type="sibTrans" cxnId="{0DF14C60-4F89-4932-80EF-91CFB5099AF1}">
      <dgm:prSet/>
      <dgm:spPr/>
      <dgm:t>
        <a:bodyPr/>
        <a:lstStyle/>
        <a:p>
          <a:endParaRPr lang="en-IN"/>
        </a:p>
      </dgm:t>
    </dgm:pt>
    <dgm:pt modelId="{BE395C65-A6B3-4282-BD0E-240A900C4353}" type="pres">
      <dgm:prSet presAssocID="{A7C38462-6217-40BE-B9A3-F75518C3EBA2}" presName="Name0" presStyleCnt="0">
        <dgm:presLayoutVars>
          <dgm:dir/>
          <dgm:animLvl val="lvl"/>
          <dgm:resizeHandles val="exact"/>
        </dgm:presLayoutVars>
      </dgm:prSet>
      <dgm:spPr/>
    </dgm:pt>
    <dgm:pt modelId="{9DE8DC3B-292F-4A8B-A305-58BE14329489}" type="pres">
      <dgm:prSet presAssocID="{B4F3F9FF-A8B1-4F46-87E3-652040CF6262}" presName="linNode" presStyleCnt="0"/>
      <dgm:spPr/>
    </dgm:pt>
    <dgm:pt modelId="{505CC4F1-B64E-46CF-BF4B-A08B80957C4D}" type="pres">
      <dgm:prSet presAssocID="{B4F3F9FF-A8B1-4F46-87E3-652040CF6262}" presName="parentText" presStyleLbl="node1" presStyleIdx="0" presStyleCnt="4" custScaleX="132691">
        <dgm:presLayoutVars>
          <dgm:chMax val="1"/>
          <dgm:bulletEnabled val="1"/>
        </dgm:presLayoutVars>
      </dgm:prSet>
      <dgm:spPr/>
    </dgm:pt>
    <dgm:pt modelId="{5A54283F-3800-4D6F-BB18-B6FE196A50DD}" type="pres">
      <dgm:prSet presAssocID="{CBC5AEE5-0984-4F36-A3BF-586B5E84CBEE}" presName="sp" presStyleCnt="0"/>
      <dgm:spPr/>
    </dgm:pt>
    <dgm:pt modelId="{921FD287-18C2-46AA-80A6-4ABDC74C7C71}" type="pres">
      <dgm:prSet presAssocID="{7970825D-D49D-43E8-B57B-DC0EFC27D176}" presName="linNode" presStyleCnt="0"/>
      <dgm:spPr/>
    </dgm:pt>
    <dgm:pt modelId="{B77D9268-8345-471D-A92C-AAB3C18CD09C}" type="pres">
      <dgm:prSet presAssocID="{7970825D-D49D-43E8-B57B-DC0EFC27D176}" presName="parentText" presStyleLbl="node1" presStyleIdx="1" presStyleCnt="4" custScaleX="137178">
        <dgm:presLayoutVars>
          <dgm:chMax val="1"/>
          <dgm:bulletEnabled val="1"/>
        </dgm:presLayoutVars>
      </dgm:prSet>
      <dgm:spPr/>
    </dgm:pt>
    <dgm:pt modelId="{27C0807D-25F3-460B-9F22-1F8B0A555E3A}" type="pres">
      <dgm:prSet presAssocID="{A59925BC-EC8E-4440-AABD-A12EE6BF5F4A}" presName="sp" presStyleCnt="0"/>
      <dgm:spPr/>
    </dgm:pt>
    <dgm:pt modelId="{FE5BED05-353E-4B9B-A1C0-5CC2BEEED29D}" type="pres">
      <dgm:prSet presAssocID="{F79CEE44-7691-4531-B1C6-A48499B16D91}" presName="linNode" presStyleCnt="0"/>
      <dgm:spPr/>
    </dgm:pt>
    <dgm:pt modelId="{0C22E5E5-3AC2-476E-9D15-F2B7877B42AC}" type="pres">
      <dgm:prSet presAssocID="{F79CEE44-7691-4531-B1C6-A48499B16D91}" presName="parentText" presStyleLbl="node1" presStyleIdx="2" presStyleCnt="4" custScaleX="134178">
        <dgm:presLayoutVars>
          <dgm:chMax val="1"/>
          <dgm:bulletEnabled val="1"/>
        </dgm:presLayoutVars>
      </dgm:prSet>
      <dgm:spPr/>
    </dgm:pt>
    <dgm:pt modelId="{4D3097AE-59E9-4FFC-B098-BAC5A59BE156}" type="pres">
      <dgm:prSet presAssocID="{EC2BCACE-D3F3-49F9-8245-872CA5A0570E}" presName="sp" presStyleCnt="0"/>
      <dgm:spPr/>
    </dgm:pt>
    <dgm:pt modelId="{E7B1D99A-44FE-4323-A14F-20555D6B3985}" type="pres">
      <dgm:prSet presAssocID="{B6352B37-0D15-476E-A0E3-EB5436646E7E}" presName="linNode" presStyleCnt="0"/>
      <dgm:spPr/>
    </dgm:pt>
    <dgm:pt modelId="{1B9E216F-0889-4F7F-9775-7F8D37C02573}" type="pres">
      <dgm:prSet presAssocID="{B6352B37-0D15-476E-A0E3-EB5436646E7E}" presName="parentText" presStyleLbl="node1" presStyleIdx="3" presStyleCnt="4" custScaleX="137008">
        <dgm:presLayoutVars>
          <dgm:chMax val="1"/>
          <dgm:bulletEnabled val="1"/>
        </dgm:presLayoutVars>
      </dgm:prSet>
      <dgm:spPr/>
    </dgm:pt>
  </dgm:ptLst>
  <dgm:cxnLst>
    <dgm:cxn modelId="{AEC45514-1A6B-4737-9C53-7CA79BC33D1C}" type="presOf" srcId="{F79CEE44-7691-4531-B1C6-A48499B16D91}" destId="{0C22E5E5-3AC2-476E-9D15-F2B7877B42AC}" srcOrd="0" destOrd="0" presId="urn:microsoft.com/office/officeart/2005/8/layout/vList5"/>
    <dgm:cxn modelId="{EE921217-8EAB-4CF5-B453-A7DE857B4ED7}" type="presOf" srcId="{7970825D-D49D-43E8-B57B-DC0EFC27D176}" destId="{B77D9268-8345-471D-A92C-AAB3C18CD09C}" srcOrd="0" destOrd="0" presId="urn:microsoft.com/office/officeart/2005/8/layout/vList5"/>
    <dgm:cxn modelId="{F15FFD33-76C1-4F55-BE7D-AE5637483B71}" srcId="{A7C38462-6217-40BE-B9A3-F75518C3EBA2}" destId="{B4F3F9FF-A8B1-4F46-87E3-652040CF6262}" srcOrd="0" destOrd="0" parTransId="{388A46C1-653A-4036-A316-3FE05C5733E6}" sibTransId="{CBC5AEE5-0984-4F36-A3BF-586B5E84CBEE}"/>
    <dgm:cxn modelId="{0DF14C60-4F89-4932-80EF-91CFB5099AF1}" srcId="{A7C38462-6217-40BE-B9A3-F75518C3EBA2}" destId="{B6352B37-0D15-476E-A0E3-EB5436646E7E}" srcOrd="3" destOrd="0" parTransId="{6BEB0B37-5FB2-4159-AD10-F7E9E1E1D165}" sibTransId="{A5839FD7-1168-47A8-9ABA-245389F98764}"/>
    <dgm:cxn modelId="{29529052-85BF-46BB-8067-9B0CD64B5385}" srcId="{A7C38462-6217-40BE-B9A3-F75518C3EBA2}" destId="{F79CEE44-7691-4531-B1C6-A48499B16D91}" srcOrd="2" destOrd="0" parTransId="{EF4779D5-794F-49B1-A7F6-145620520AB0}" sibTransId="{EC2BCACE-D3F3-49F9-8245-872CA5A0570E}"/>
    <dgm:cxn modelId="{DB01D088-25E4-4509-ADAA-02C7C8246E3E}" srcId="{A7C38462-6217-40BE-B9A3-F75518C3EBA2}" destId="{7970825D-D49D-43E8-B57B-DC0EFC27D176}" srcOrd="1" destOrd="0" parTransId="{48999E18-F01D-4F43-9353-7953FAA44C93}" sibTransId="{A59925BC-EC8E-4440-AABD-A12EE6BF5F4A}"/>
    <dgm:cxn modelId="{99092A8E-F967-44CD-BBC4-445BD565FAF2}" type="presOf" srcId="{A7C38462-6217-40BE-B9A3-F75518C3EBA2}" destId="{BE395C65-A6B3-4282-BD0E-240A900C4353}" srcOrd="0" destOrd="0" presId="urn:microsoft.com/office/officeart/2005/8/layout/vList5"/>
    <dgm:cxn modelId="{E615A5D3-46A8-4A6D-8C31-F126361EB9F7}" type="presOf" srcId="{B6352B37-0D15-476E-A0E3-EB5436646E7E}" destId="{1B9E216F-0889-4F7F-9775-7F8D37C02573}" srcOrd="0" destOrd="0" presId="urn:microsoft.com/office/officeart/2005/8/layout/vList5"/>
    <dgm:cxn modelId="{F8666CD5-8B24-454E-8881-8E8E85D80544}" type="presOf" srcId="{B4F3F9FF-A8B1-4F46-87E3-652040CF6262}" destId="{505CC4F1-B64E-46CF-BF4B-A08B80957C4D}" srcOrd="0" destOrd="0" presId="urn:microsoft.com/office/officeart/2005/8/layout/vList5"/>
    <dgm:cxn modelId="{36F30597-0EB7-4C72-ADD8-AB9ECC7CD592}" type="presParOf" srcId="{BE395C65-A6B3-4282-BD0E-240A900C4353}" destId="{9DE8DC3B-292F-4A8B-A305-58BE14329489}" srcOrd="0" destOrd="0" presId="urn:microsoft.com/office/officeart/2005/8/layout/vList5"/>
    <dgm:cxn modelId="{F9C40572-F76C-448E-99C4-70A4E4ADC04D}" type="presParOf" srcId="{9DE8DC3B-292F-4A8B-A305-58BE14329489}" destId="{505CC4F1-B64E-46CF-BF4B-A08B80957C4D}" srcOrd="0" destOrd="0" presId="urn:microsoft.com/office/officeart/2005/8/layout/vList5"/>
    <dgm:cxn modelId="{E7FCEE5E-BBCB-4361-B8C0-11ABBB0C7EFD}" type="presParOf" srcId="{BE395C65-A6B3-4282-BD0E-240A900C4353}" destId="{5A54283F-3800-4D6F-BB18-B6FE196A50DD}" srcOrd="1" destOrd="0" presId="urn:microsoft.com/office/officeart/2005/8/layout/vList5"/>
    <dgm:cxn modelId="{751D6BA7-6F72-422E-92E0-AF9A1273CA23}" type="presParOf" srcId="{BE395C65-A6B3-4282-BD0E-240A900C4353}" destId="{921FD287-18C2-46AA-80A6-4ABDC74C7C71}" srcOrd="2" destOrd="0" presId="urn:microsoft.com/office/officeart/2005/8/layout/vList5"/>
    <dgm:cxn modelId="{63647B10-9A15-474A-B59B-E494049E5198}" type="presParOf" srcId="{921FD287-18C2-46AA-80A6-4ABDC74C7C71}" destId="{B77D9268-8345-471D-A92C-AAB3C18CD09C}" srcOrd="0" destOrd="0" presId="urn:microsoft.com/office/officeart/2005/8/layout/vList5"/>
    <dgm:cxn modelId="{CF6D43D5-4B51-44BC-9B94-14D0D818441D}" type="presParOf" srcId="{BE395C65-A6B3-4282-BD0E-240A900C4353}" destId="{27C0807D-25F3-460B-9F22-1F8B0A555E3A}" srcOrd="3" destOrd="0" presId="urn:microsoft.com/office/officeart/2005/8/layout/vList5"/>
    <dgm:cxn modelId="{F13D2E27-8BF3-49EE-9CAD-0EE46A854E2C}" type="presParOf" srcId="{BE395C65-A6B3-4282-BD0E-240A900C4353}" destId="{FE5BED05-353E-4B9B-A1C0-5CC2BEEED29D}" srcOrd="4" destOrd="0" presId="urn:microsoft.com/office/officeart/2005/8/layout/vList5"/>
    <dgm:cxn modelId="{C45912E1-79FC-47D3-B63B-F79C9BFCC090}" type="presParOf" srcId="{FE5BED05-353E-4B9B-A1C0-5CC2BEEED29D}" destId="{0C22E5E5-3AC2-476E-9D15-F2B7877B42AC}" srcOrd="0" destOrd="0" presId="urn:microsoft.com/office/officeart/2005/8/layout/vList5"/>
    <dgm:cxn modelId="{726F2781-1B8C-4124-AF3D-69EB2FBB4CCA}" type="presParOf" srcId="{BE395C65-A6B3-4282-BD0E-240A900C4353}" destId="{4D3097AE-59E9-4FFC-B098-BAC5A59BE156}" srcOrd="5" destOrd="0" presId="urn:microsoft.com/office/officeart/2005/8/layout/vList5"/>
    <dgm:cxn modelId="{2588FD88-6348-4FC0-AA34-E852F13E46EC}" type="presParOf" srcId="{BE395C65-A6B3-4282-BD0E-240A900C4353}" destId="{E7B1D99A-44FE-4323-A14F-20555D6B3985}" srcOrd="6" destOrd="0" presId="urn:microsoft.com/office/officeart/2005/8/layout/vList5"/>
    <dgm:cxn modelId="{D4401EBD-9949-4C09-980D-4B134ABB7A0D}" type="presParOf" srcId="{E7B1D99A-44FE-4323-A14F-20555D6B3985}" destId="{1B9E216F-0889-4F7F-9775-7F8D37C0257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1A80F4-A51E-4BF2-B935-1E0F806B06D7}" type="doc">
      <dgm:prSet loTypeId="urn:microsoft.com/office/officeart/2005/8/layout/vList3" loCatId="list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6055E6AC-4B10-426B-802D-E12C1B45FEF6}">
      <dgm:prSet/>
      <dgm:spPr/>
      <dgm:t>
        <a:bodyPr/>
        <a:lstStyle/>
        <a:p>
          <a:r>
            <a:rPr lang="en-US" b="1" dirty="0"/>
            <a:t>Live Status Cards</a:t>
          </a:r>
          <a:endParaRPr lang="en-IN" dirty="0"/>
        </a:p>
      </dgm:t>
    </dgm:pt>
    <dgm:pt modelId="{63099765-DF39-4EC9-8711-827E36FB24DE}" type="parTrans" cxnId="{4CBA025B-3EF2-4C55-8BC5-81C4FDC2727B}">
      <dgm:prSet/>
      <dgm:spPr/>
      <dgm:t>
        <a:bodyPr/>
        <a:lstStyle/>
        <a:p>
          <a:endParaRPr lang="en-IN"/>
        </a:p>
      </dgm:t>
    </dgm:pt>
    <dgm:pt modelId="{97A45970-9010-4487-9D0B-4FD6AC9327EB}" type="sibTrans" cxnId="{4CBA025B-3EF2-4C55-8BC5-81C4FDC2727B}">
      <dgm:prSet/>
      <dgm:spPr/>
      <dgm:t>
        <a:bodyPr/>
        <a:lstStyle/>
        <a:p>
          <a:endParaRPr lang="en-IN"/>
        </a:p>
      </dgm:t>
    </dgm:pt>
    <dgm:pt modelId="{B318746E-C510-4120-B8D1-04E4A2544AA4}">
      <dgm:prSet/>
      <dgm:spPr/>
      <dgm:t>
        <a:bodyPr/>
        <a:lstStyle/>
        <a:p>
          <a:r>
            <a:rPr lang="en-US" b="1"/>
            <a:t>Status Distribution</a:t>
          </a:r>
          <a:endParaRPr lang="en-IN"/>
        </a:p>
      </dgm:t>
    </dgm:pt>
    <dgm:pt modelId="{674BE72B-3F5C-49F2-A285-BCD11AC1FFAE}" type="parTrans" cxnId="{40ABA2D6-3278-4C38-9806-943B55CB5BD5}">
      <dgm:prSet/>
      <dgm:spPr/>
      <dgm:t>
        <a:bodyPr/>
        <a:lstStyle/>
        <a:p>
          <a:endParaRPr lang="en-IN"/>
        </a:p>
      </dgm:t>
    </dgm:pt>
    <dgm:pt modelId="{F812869E-DBAD-4A85-B8F8-896926BD1B3C}" type="sibTrans" cxnId="{40ABA2D6-3278-4C38-9806-943B55CB5BD5}">
      <dgm:prSet/>
      <dgm:spPr/>
      <dgm:t>
        <a:bodyPr/>
        <a:lstStyle/>
        <a:p>
          <a:endParaRPr lang="en-IN"/>
        </a:p>
      </dgm:t>
    </dgm:pt>
    <dgm:pt modelId="{7FB62E47-0E46-4E20-AD0B-3527B59DAD05}">
      <dgm:prSet/>
      <dgm:spPr/>
      <dgm:t>
        <a:bodyPr/>
        <a:lstStyle/>
        <a:p>
          <a:r>
            <a:rPr lang="en-US" b="1" dirty="0"/>
            <a:t>Zone-wise Alert Counts</a:t>
          </a:r>
          <a:endParaRPr lang="en-IN" dirty="0"/>
        </a:p>
      </dgm:t>
    </dgm:pt>
    <dgm:pt modelId="{53CDC1D4-3BB9-4F0F-B247-6C732824E8ED}" type="parTrans" cxnId="{6138AFC5-BCA1-4E4E-8CF9-FF8F71ED891A}">
      <dgm:prSet/>
      <dgm:spPr/>
      <dgm:t>
        <a:bodyPr/>
        <a:lstStyle/>
        <a:p>
          <a:endParaRPr lang="en-IN"/>
        </a:p>
      </dgm:t>
    </dgm:pt>
    <dgm:pt modelId="{933E52D0-3F6A-4814-B727-90D45B16E44F}" type="sibTrans" cxnId="{6138AFC5-BCA1-4E4E-8CF9-FF8F71ED891A}">
      <dgm:prSet/>
      <dgm:spPr/>
      <dgm:t>
        <a:bodyPr/>
        <a:lstStyle/>
        <a:p>
          <a:endParaRPr lang="en-IN"/>
        </a:p>
      </dgm:t>
    </dgm:pt>
    <dgm:pt modelId="{B648F7DA-A145-4CAA-B7C0-4C5D5AD57B46}">
      <dgm:prSet/>
      <dgm:spPr/>
      <dgm:t>
        <a:bodyPr/>
        <a:lstStyle/>
        <a:p>
          <a:r>
            <a:rPr lang="en-US" b="1" dirty="0"/>
            <a:t>Operational Performance</a:t>
          </a:r>
          <a:endParaRPr lang="en-IN" dirty="0"/>
        </a:p>
      </dgm:t>
    </dgm:pt>
    <dgm:pt modelId="{AA825795-2402-427C-B8F1-4A1FE8E875B2}" type="parTrans" cxnId="{A995F79E-B1A4-495F-82D9-FB7B655BBE9A}">
      <dgm:prSet/>
      <dgm:spPr/>
      <dgm:t>
        <a:bodyPr/>
        <a:lstStyle/>
        <a:p>
          <a:endParaRPr lang="en-IN"/>
        </a:p>
      </dgm:t>
    </dgm:pt>
    <dgm:pt modelId="{BAF1956D-D8A6-4446-B6EA-942131940F5A}" type="sibTrans" cxnId="{A995F79E-B1A4-495F-82D9-FB7B655BBE9A}">
      <dgm:prSet/>
      <dgm:spPr/>
      <dgm:t>
        <a:bodyPr/>
        <a:lstStyle/>
        <a:p>
          <a:endParaRPr lang="en-IN"/>
        </a:p>
      </dgm:t>
    </dgm:pt>
    <dgm:pt modelId="{E604703A-4EA5-43B9-9F9D-281C42F7BE10}" type="pres">
      <dgm:prSet presAssocID="{7E1A80F4-A51E-4BF2-B935-1E0F806B06D7}" presName="linearFlow" presStyleCnt="0">
        <dgm:presLayoutVars>
          <dgm:dir/>
          <dgm:resizeHandles val="exact"/>
        </dgm:presLayoutVars>
      </dgm:prSet>
      <dgm:spPr/>
    </dgm:pt>
    <dgm:pt modelId="{A337EE72-7C0A-40AB-A965-1028D1E891F5}" type="pres">
      <dgm:prSet presAssocID="{6055E6AC-4B10-426B-802D-E12C1B45FEF6}" presName="composite" presStyleCnt="0"/>
      <dgm:spPr/>
    </dgm:pt>
    <dgm:pt modelId="{409A63FD-8121-43B3-B56D-ABF4C1A59759}" type="pres">
      <dgm:prSet presAssocID="{6055E6AC-4B10-426B-802D-E12C1B45FEF6}" presName="imgShp" presStyleLbl="fgImgPlace1" presStyleIdx="0" presStyleCnt="4" custLinFactNeighborX="2115" custLinFactNeighborY="-2255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F09B4DB6-618B-451C-B361-7BBD44250EFB}" type="pres">
      <dgm:prSet presAssocID="{6055E6AC-4B10-426B-802D-E12C1B45FEF6}" presName="txShp" presStyleLbl="node1" presStyleIdx="0" presStyleCnt="4" custScaleX="112497">
        <dgm:presLayoutVars>
          <dgm:bulletEnabled val="1"/>
        </dgm:presLayoutVars>
      </dgm:prSet>
      <dgm:spPr/>
    </dgm:pt>
    <dgm:pt modelId="{D69445F3-7BB4-47B9-9B8B-8CABE8877BB5}" type="pres">
      <dgm:prSet presAssocID="{97A45970-9010-4487-9D0B-4FD6AC9327EB}" presName="spacing" presStyleCnt="0"/>
      <dgm:spPr/>
    </dgm:pt>
    <dgm:pt modelId="{C9E6B746-5F5E-49D9-AC54-06B95F35A7DF}" type="pres">
      <dgm:prSet presAssocID="{B318746E-C510-4120-B8D1-04E4A2544AA4}" presName="composite" presStyleCnt="0"/>
      <dgm:spPr/>
    </dgm:pt>
    <dgm:pt modelId="{F193763B-9E31-4755-BA68-4877548BCE7F}" type="pres">
      <dgm:prSet presAssocID="{B318746E-C510-4120-B8D1-04E4A2544AA4}" presName="imgShp" presStyleLbl="fgImgPlace1" presStyleIdx="1" presStyleCnt="4" custScaleX="85023" custScaleY="9764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 with solid fill"/>
        </a:ext>
      </dgm:extLst>
    </dgm:pt>
    <dgm:pt modelId="{E460A0CC-E127-47D9-8C99-379A84A84431}" type="pres">
      <dgm:prSet presAssocID="{B318746E-C510-4120-B8D1-04E4A2544AA4}" presName="txShp" presStyleLbl="node1" presStyleIdx="1" presStyleCnt="4" custScaleX="115673">
        <dgm:presLayoutVars>
          <dgm:bulletEnabled val="1"/>
        </dgm:presLayoutVars>
      </dgm:prSet>
      <dgm:spPr/>
    </dgm:pt>
    <dgm:pt modelId="{2D415E4F-2D1B-4772-A614-BB2F6BD408E5}" type="pres">
      <dgm:prSet presAssocID="{F812869E-DBAD-4A85-B8F8-896926BD1B3C}" presName="spacing" presStyleCnt="0"/>
      <dgm:spPr/>
    </dgm:pt>
    <dgm:pt modelId="{926A1F66-A2AB-44C4-B8B5-763EA8DB3B80}" type="pres">
      <dgm:prSet presAssocID="{7FB62E47-0E46-4E20-AD0B-3527B59DAD05}" presName="composite" presStyleCnt="0"/>
      <dgm:spPr/>
    </dgm:pt>
    <dgm:pt modelId="{B262BB71-D1D6-4E45-A316-96B8CA06D240}" type="pres">
      <dgm:prSet presAssocID="{7FB62E47-0E46-4E20-AD0B-3527B59DAD05}" presName="imgShp" presStyleLbl="fgImgPlace1" presStyleIdx="2" presStyleCnt="4" custScaleX="82791" custScaleY="8656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with solid fill"/>
        </a:ext>
      </dgm:extLst>
    </dgm:pt>
    <dgm:pt modelId="{5D235CF4-805D-46FA-9521-088D79E842DC}" type="pres">
      <dgm:prSet presAssocID="{7FB62E47-0E46-4E20-AD0B-3527B59DAD05}" presName="txShp" presStyleLbl="node1" presStyleIdx="2" presStyleCnt="4" custScaleX="112567">
        <dgm:presLayoutVars>
          <dgm:bulletEnabled val="1"/>
        </dgm:presLayoutVars>
      </dgm:prSet>
      <dgm:spPr/>
    </dgm:pt>
    <dgm:pt modelId="{3EEE5A60-EBDE-4DCB-A986-49ED99BBD371}" type="pres">
      <dgm:prSet presAssocID="{933E52D0-3F6A-4814-B727-90D45B16E44F}" presName="spacing" presStyleCnt="0"/>
      <dgm:spPr/>
    </dgm:pt>
    <dgm:pt modelId="{6848DF1C-ACD6-44A8-97BB-DA1D7627CBA9}" type="pres">
      <dgm:prSet presAssocID="{B648F7DA-A145-4CAA-B7C0-4C5D5AD57B46}" presName="composite" presStyleCnt="0"/>
      <dgm:spPr/>
    </dgm:pt>
    <dgm:pt modelId="{0FAEF468-99D4-471D-BB8F-E366759F423F}" type="pres">
      <dgm:prSet presAssocID="{B648F7DA-A145-4CAA-B7C0-4C5D5AD57B46}" presName="imgShp" presStyleLbl="fgImgPlace1" presStyleIdx="3" presStyleCnt="4" custScaleX="81821" custScaleY="6272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2FB78A30-0E49-4D6C-B5AA-57BE4205AA86}" type="pres">
      <dgm:prSet presAssocID="{B648F7DA-A145-4CAA-B7C0-4C5D5AD57B46}" presName="txShp" presStyleLbl="node1" presStyleIdx="3" presStyleCnt="4" custScaleX="110463">
        <dgm:presLayoutVars>
          <dgm:bulletEnabled val="1"/>
        </dgm:presLayoutVars>
      </dgm:prSet>
      <dgm:spPr/>
    </dgm:pt>
  </dgm:ptLst>
  <dgm:cxnLst>
    <dgm:cxn modelId="{4CBA025B-3EF2-4C55-8BC5-81C4FDC2727B}" srcId="{7E1A80F4-A51E-4BF2-B935-1E0F806B06D7}" destId="{6055E6AC-4B10-426B-802D-E12C1B45FEF6}" srcOrd="0" destOrd="0" parTransId="{63099765-DF39-4EC9-8711-827E36FB24DE}" sibTransId="{97A45970-9010-4487-9D0B-4FD6AC9327EB}"/>
    <dgm:cxn modelId="{191AEB45-1A03-4A76-8EE6-CC811EFB54AF}" type="presOf" srcId="{7E1A80F4-A51E-4BF2-B935-1E0F806B06D7}" destId="{E604703A-4EA5-43B9-9F9D-281C42F7BE10}" srcOrd="0" destOrd="0" presId="urn:microsoft.com/office/officeart/2005/8/layout/vList3"/>
    <dgm:cxn modelId="{D2387767-02C2-473C-9D91-87C9ABCF6D72}" type="presOf" srcId="{B648F7DA-A145-4CAA-B7C0-4C5D5AD57B46}" destId="{2FB78A30-0E49-4D6C-B5AA-57BE4205AA86}" srcOrd="0" destOrd="0" presId="urn:microsoft.com/office/officeart/2005/8/layout/vList3"/>
    <dgm:cxn modelId="{F7E08790-6794-4AAA-B0BF-731260881F28}" type="presOf" srcId="{B318746E-C510-4120-B8D1-04E4A2544AA4}" destId="{E460A0CC-E127-47D9-8C99-379A84A84431}" srcOrd="0" destOrd="0" presId="urn:microsoft.com/office/officeart/2005/8/layout/vList3"/>
    <dgm:cxn modelId="{A995F79E-B1A4-495F-82D9-FB7B655BBE9A}" srcId="{7E1A80F4-A51E-4BF2-B935-1E0F806B06D7}" destId="{B648F7DA-A145-4CAA-B7C0-4C5D5AD57B46}" srcOrd="3" destOrd="0" parTransId="{AA825795-2402-427C-B8F1-4A1FE8E875B2}" sibTransId="{BAF1956D-D8A6-4446-B6EA-942131940F5A}"/>
    <dgm:cxn modelId="{6138AFC5-BCA1-4E4E-8CF9-FF8F71ED891A}" srcId="{7E1A80F4-A51E-4BF2-B935-1E0F806B06D7}" destId="{7FB62E47-0E46-4E20-AD0B-3527B59DAD05}" srcOrd="2" destOrd="0" parTransId="{53CDC1D4-3BB9-4F0F-B247-6C732824E8ED}" sibTransId="{933E52D0-3F6A-4814-B727-90D45B16E44F}"/>
    <dgm:cxn modelId="{9F69A2D1-C2AF-4C82-BF3F-07B499F3D4DC}" type="presOf" srcId="{6055E6AC-4B10-426B-802D-E12C1B45FEF6}" destId="{F09B4DB6-618B-451C-B361-7BBD44250EFB}" srcOrd="0" destOrd="0" presId="urn:microsoft.com/office/officeart/2005/8/layout/vList3"/>
    <dgm:cxn modelId="{40ABA2D6-3278-4C38-9806-943B55CB5BD5}" srcId="{7E1A80F4-A51E-4BF2-B935-1E0F806B06D7}" destId="{B318746E-C510-4120-B8D1-04E4A2544AA4}" srcOrd="1" destOrd="0" parTransId="{674BE72B-3F5C-49F2-A285-BCD11AC1FFAE}" sibTransId="{F812869E-DBAD-4A85-B8F8-896926BD1B3C}"/>
    <dgm:cxn modelId="{72E6EAFA-A30F-4280-86A2-5C6FB0CA5B83}" type="presOf" srcId="{7FB62E47-0E46-4E20-AD0B-3527B59DAD05}" destId="{5D235CF4-805D-46FA-9521-088D79E842DC}" srcOrd="0" destOrd="0" presId="urn:microsoft.com/office/officeart/2005/8/layout/vList3"/>
    <dgm:cxn modelId="{65F398EE-D991-485E-AAB1-B47DAEAE26C5}" type="presParOf" srcId="{E604703A-4EA5-43B9-9F9D-281C42F7BE10}" destId="{A337EE72-7C0A-40AB-A965-1028D1E891F5}" srcOrd="0" destOrd="0" presId="urn:microsoft.com/office/officeart/2005/8/layout/vList3"/>
    <dgm:cxn modelId="{F64093CF-FE38-4B47-977F-A6742B662B2E}" type="presParOf" srcId="{A337EE72-7C0A-40AB-A965-1028D1E891F5}" destId="{409A63FD-8121-43B3-B56D-ABF4C1A59759}" srcOrd="0" destOrd="0" presId="urn:microsoft.com/office/officeart/2005/8/layout/vList3"/>
    <dgm:cxn modelId="{17592E9C-90E5-48F0-B287-112B86F4DF97}" type="presParOf" srcId="{A337EE72-7C0A-40AB-A965-1028D1E891F5}" destId="{F09B4DB6-618B-451C-B361-7BBD44250EFB}" srcOrd="1" destOrd="0" presId="urn:microsoft.com/office/officeart/2005/8/layout/vList3"/>
    <dgm:cxn modelId="{5ABD421B-91D9-4DCA-B73D-393AAFB9B57E}" type="presParOf" srcId="{E604703A-4EA5-43B9-9F9D-281C42F7BE10}" destId="{D69445F3-7BB4-47B9-9B8B-8CABE8877BB5}" srcOrd="1" destOrd="0" presId="urn:microsoft.com/office/officeart/2005/8/layout/vList3"/>
    <dgm:cxn modelId="{B9E6C05F-7E05-43A3-B0EA-E5A63214D78D}" type="presParOf" srcId="{E604703A-4EA5-43B9-9F9D-281C42F7BE10}" destId="{C9E6B746-5F5E-49D9-AC54-06B95F35A7DF}" srcOrd="2" destOrd="0" presId="urn:microsoft.com/office/officeart/2005/8/layout/vList3"/>
    <dgm:cxn modelId="{2A300AAB-6D87-495C-A4FD-349142B03964}" type="presParOf" srcId="{C9E6B746-5F5E-49D9-AC54-06B95F35A7DF}" destId="{F193763B-9E31-4755-BA68-4877548BCE7F}" srcOrd="0" destOrd="0" presId="urn:microsoft.com/office/officeart/2005/8/layout/vList3"/>
    <dgm:cxn modelId="{91878372-8786-48B2-9D66-B378AFDC2C0D}" type="presParOf" srcId="{C9E6B746-5F5E-49D9-AC54-06B95F35A7DF}" destId="{E460A0CC-E127-47D9-8C99-379A84A84431}" srcOrd="1" destOrd="0" presId="urn:microsoft.com/office/officeart/2005/8/layout/vList3"/>
    <dgm:cxn modelId="{B92B3D39-F264-4B1B-B236-8A00F7AF0C1E}" type="presParOf" srcId="{E604703A-4EA5-43B9-9F9D-281C42F7BE10}" destId="{2D415E4F-2D1B-4772-A614-BB2F6BD408E5}" srcOrd="3" destOrd="0" presId="urn:microsoft.com/office/officeart/2005/8/layout/vList3"/>
    <dgm:cxn modelId="{AADF5593-C72D-4A28-A9A8-1D67CB4BD5C3}" type="presParOf" srcId="{E604703A-4EA5-43B9-9F9D-281C42F7BE10}" destId="{926A1F66-A2AB-44C4-B8B5-763EA8DB3B80}" srcOrd="4" destOrd="0" presId="urn:microsoft.com/office/officeart/2005/8/layout/vList3"/>
    <dgm:cxn modelId="{5BC95EAD-929E-42A6-9D83-2493BFE9B431}" type="presParOf" srcId="{926A1F66-A2AB-44C4-B8B5-763EA8DB3B80}" destId="{B262BB71-D1D6-4E45-A316-96B8CA06D240}" srcOrd="0" destOrd="0" presId="urn:microsoft.com/office/officeart/2005/8/layout/vList3"/>
    <dgm:cxn modelId="{18246736-8F23-4448-B3CF-EADD2A906D37}" type="presParOf" srcId="{926A1F66-A2AB-44C4-B8B5-763EA8DB3B80}" destId="{5D235CF4-805D-46FA-9521-088D79E842DC}" srcOrd="1" destOrd="0" presId="urn:microsoft.com/office/officeart/2005/8/layout/vList3"/>
    <dgm:cxn modelId="{1EE6BFB5-072B-4679-8754-56CCC2E37401}" type="presParOf" srcId="{E604703A-4EA5-43B9-9F9D-281C42F7BE10}" destId="{3EEE5A60-EBDE-4DCB-A986-49ED99BBD371}" srcOrd="5" destOrd="0" presId="urn:microsoft.com/office/officeart/2005/8/layout/vList3"/>
    <dgm:cxn modelId="{A27B25A6-C344-4D41-9466-46FC74086E88}" type="presParOf" srcId="{E604703A-4EA5-43B9-9F9D-281C42F7BE10}" destId="{6848DF1C-ACD6-44A8-97BB-DA1D7627CBA9}" srcOrd="6" destOrd="0" presId="urn:microsoft.com/office/officeart/2005/8/layout/vList3"/>
    <dgm:cxn modelId="{A547B73A-9071-49FD-8E61-BFE3C0CAA2CA}" type="presParOf" srcId="{6848DF1C-ACD6-44A8-97BB-DA1D7627CBA9}" destId="{0FAEF468-99D4-471D-BB8F-E366759F423F}" srcOrd="0" destOrd="0" presId="urn:microsoft.com/office/officeart/2005/8/layout/vList3"/>
    <dgm:cxn modelId="{D95AFEE8-018B-4DB1-90C4-4B58F6E339DA}" type="presParOf" srcId="{6848DF1C-ACD6-44A8-97BB-DA1D7627CBA9}" destId="{2FB78A30-0E49-4D6C-B5AA-57BE4205AA8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4CCA0-1994-4131-AD53-51E42D893AFC}">
      <dsp:nvSpPr>
        <dsp:cNvPr id="0" name=""/>
        <dsp:cNvSpPr/>
      </dsp:nvSpPr>
      <dsp:spPr>
        <a:xfrm>
          <a:off x="2422862" y="0"/>
          <a:ext cx="5330878" cy="533087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8AF27-3405-4AB0-8C6D-427A0D0016EC}">
      <dsp:nvSpPr>
        <dsp:cNvPr id="0" name=""/>
        <dsp:cNvSpPr/>
      </dsp:nvSpPr>
      <dsp:spPr>
        <a:xfrm>
          <a:off x="5029672" y="633361"/>
          <a:ext cx="3465070" cy="89238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Real-time Monitoring: Sensors track temperature, humidity &amp; airflow continuously.</a:t>
          </a:r>
          <a:endParaRPr lang="en-IN" sz="1800" kern="1200" dirty="0"/>
        </a:p>
      </dsp:txBody>
      <dsp:txXfrm>
        <a:off x="5073235" y="676924"/>
        <a:ext cx="3377944" cy="805258"/>
      </dsp:txXfrm>
    </dsp:sp>
    <dsp:sp modelId="{121DBFF9-82FA-4888-9E33-9E850AECE6FE}">
      <dsp:nvSpPr>
        <dsp:cNvPr id="0" name=""/>
        <dsp:cNvSpPr/>
      </dsp:nvSpPr>
      <dsp:spPr>
        <a:xfrm>
          <a:off x="5041419" y="1614826"/>
          <a:ext cx="3465070" cy="77965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Instant Alerts: Threshold breaches trigger buzzer + dashboard notifications.</a:t>
          </a:r>
          <a:endParaRPr lang="en-IN" sz="1800" kern="1200" dirty="0"/>
        </a:p>
      </dsp:txBody>
      <dsp:txXfrm>
        <a:off x="5079479" y="1652886"/>
        <a:ext cx="3388950" cy="703537"/>
      </dsp:txXfrm>
    </dsp:sp>
    <dsp:sp modelId="{4E8D1176-DDA0-473F-B5C3-8D573E8AB263}">
      <dsp:nvSpPr>
        <dsp:cNvPr id="0" name=""/>
        <dsp:cNvSpPr/>
      </dsp:nvSpPr>
      <dsp:spPr>
        <a:xfrm>
          <a:off x="5046911" y="2488317"/>
          <a:ext cx="3430593" cy="7518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Data Insights: Historical logs &amp; KPIs for compliance and efficiency.</a:t>
          </a:r>
          <a:endParaRPr lang="en-IN" sz="1800" kern="1200" dirty="0"/>
        </a:p>
      </dsp:txBody>
      <dsp:txXfrm>
        <a:off x="5083615" y="2525021"/>
        <a:ext cx="3357185" cy="678483"/>
      </dsp:txXfrm>
    </dsp:sp>
    <dsp:sp modelId="{C07E3BD0-2AC3-4478-8B26-EC5C62982FE7}">
      <dsp:nvSpPr>
        <dsp:cNvPr id="0" name=""/>
        <dsp:cNvSpPr/>
      </dsp:nvSpPr>
      <dsp:spPr>
        <a:xfrm>
          <a:off x="5123472" y="3355870"/>
          <a:ext cx="3465070" cy="8231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Resilient System: Works even during internet downtime with auto-sync.</a:t>
          </a:r>
          <a:endParaRPr lang="en-IN" sz="1800" kern="1200" dirty="0"/>
        </a:p>
      </dsp:txBody>
      <dsp:txXfrm>
        <a:off x="5163653" y="3396051"/>
        <a:ext cx="3384708" cy="742740"/>
      </dsp:txXfrm>
    </dsp:sp>
    <dsp:sp modelId="{61EBB8B8-0918-4CD8-8E4E-4D2F71ECA916}">
      <dsp:nvSpPr>
        <dsp:cNvPr id="0" name=""/>
        <dsp:cNvSpPr/>
      </dsp:nvSpPr>
      <dsp:spPr>
        <a:xfrm>
          <a:off x="5111760" y="4237303"/>
          <a:ext cx="3465070" cy="701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Business Impact: Reduces spoilage, ensures freshness &amp; regulatory compliance.</a:t>
          </a:r>
          <a:endParaRPr lang="en-IN" sz="1800" kern="1200" dirty="0"/>
        </a:p>
      </dsp:txBody>
      <dsp:txXfrm>
        <a:off x="5145999" y="4271542"/>
        <a:ext cx="3396592" cy="632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036EF-08B5-4C78-BC92-24C61B325656}">
      <dsp:nvSpPr>
        <dsp:cNvPr id="0" name=""/>
        <dsp:cNvSpPr/>
      </dsp:nvSpPr>
      <dsp:spPr>
        <a:xfrm>
          <a:off x="1325066" y="1847"/>
          <a:ext cx="2729515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ESP8266 Wi-Fi Microcontroller</a:t>
          </a:r>
          <a:endParaRPr lang="en-IN" sz="1500" kern="1200" dirty="0"/>
        </a:p>
      </dsp:txBody>
      <dsp:txXfrm>
        <a:off x="1368439" y="45220"/>
        <a:ext cx="2642769" cy="801750"/>
      </dsp:txXfrm>
    </dsp:sp>
    <dsp:sp modelId="{E9ACFAC8-258C-4698-9139-858751C38EA0}">
      <dsp:nvSpPr>
        <dsp:cNvPr id="0" name=""/>
        <dsp:cNvSpPr/>
      </dsp:nvSpPr>
      <dsp:spPr>
        <a:xfrm>
          <a:off x="1325066" y="934768"/>
          <a:ext cx="2729515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DHT11 Temperature/Humidity Sensor</a:t>
          </a:r>
          <a:endParaRPr lang="en-IN" sz="1500" kern="1200" dirty="0"/>
        </a:p>
      </dsp:txBody>
      <dsp:txXfrm>
        <a:off x="1368439" y="978141"/>
        <a:ext cx="2642769" cy="801750"/>
      </dsp:txXfrm>
    </dsp:sp>
    <dsp:sp modelId="{D31AD0E7-2EB1-4F58-BD21-91410F7528FB}">
      <dsp:nvSpPr>
        <dsp:cNvPr id="0" name=""/>
        <dsp:cNvSpPr/>
      </dsp:nvSpPr>
      <dsp:spPr>
        <a:xfrm>
          <a:off x="1325066" y="1867688"/>
          <a:ext cx="2754106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Buzzer for Alerts</a:t>
          </a:r>
          <a:endParaRPr lang="en-IN" sz="1500" kern="1200"/>
        </a:p>
      </dsp:txBody>
      <dsp:txXfrm>
        <a:off x="1368439" y="1911061"/>
        <a:ext cx="2667360" cy="801750"/>
      </dsp:txXfrm>
    </dsp:sp>
    <dsp:sp modelId="{F1E8101E-B54F-496D-A879-0E8D0402C8FD}">
      <dsp:nvSpPr>
        <dsp:cNvPr id="0" name=""/>
        <dsp:cNvSpPr/>
      </dsp:nvSpPr>
      <dsp:spPr>
        <a:xfrm>
          <a:off x="1316876" y="2771920"/>
          <a:ext cx="2726421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API Integration</a:t>
          </a:r>
          <a:endParaRPr lang="en-IN" sz="1500" kern="1200" dirty="0"/>
        </a:p>
      </dsp:txBody>
      <dsp:txXfrm>
        <a:off x="1360249" y="2815293"/>
        <a:ext cx="2639675" cy="801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CC4F1-B64E-46CF-BF4B-A08B80957C4D}">
      <dsp:nvSpPr>
        <dsp:cNvPr id="0" name=""/>
        <dsp:cNvSpPr/>
      </dsp:nvSpPr>
      <dsp:spPr>
        <a:xfrm>
          <a:off x="1252853" y="2263"/>
          <a:ext cx="2364760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ESP8266 (NodeMCU)</a:t>
          </a:r>
          <a:endParaRPr lang="en-IN" sz="1500" kern="1200"/>
        </a:p>
      </dsp:txBody>
      <dsp:txXfrm>
        <a:off x="1305991" y="55401"/>
        <a:ext cx="2258484" cy="982258"/>
      </dsp:txXfrm>
    </dsp:sp>
    <dsp:sp modelId="{B77D9268-8345-471D-A92C-AAB3C18CD09C}">
      <dsp:nvSpPr>
        <dsp:cNvPr id="0" name=""/>
        <dsp:cNvSpPr/>
      </dsp:nvSpPr>
      <dsp:spPr>
        <a:xfrm>
          <a:off x="1252853" y="1145224"/>
          <a:ext cx="2444726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DHT11 Temperature/Humidity Sensor</a:t>
          </a:r>
          <a:endParaRPr lang="en-IN" sz="1500" kern="1200" dirty="0"/>
        </a:p>
      </dsp:txBody>
      <dsp:txXfrm>
        <a:off x="1305991" y="1198362"/>
        <a:ext cx="2338450" cy="982258"/>
      </dsp:txXfrm>
    </dsp:sp>
    <dsp:sp modelId="{0C22E5E5-3AC2-476E-9D15-F2B7877B42AC}">
      <dsp:nvSpPr>
        <dsp:cNvPr id="0" name=""/>
        <dsp:cNvSpPr/>
      </dsp:nvSpPr>
      <dsp:spPr>
        <a:xfrm>
          <a:off x="1252853" y="2288185"/>
          <a:ext cx="2391261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Buzzer</a:t>
          </a:r>
          <a:endParaRPr lang="en-IN" sz="1500" kern="1200"/>
        </a:p>
      </dsp:txBody>
      <dsp:txXfrm>
        <a:off x="1305991" y="2341323"/>
        <a:ext cx="2284985" cy="982258"/>
      </dsp:txXfrm>
    </dsp:sp>
    <dsp:sp modelId="{1B9E216F-0889-4F7F-9775-7F8D37C02573}">
      <dsp:nvSpPr>
        <dsp:cNvPr id="0" name=""/>
        <dsp:cNvSpPr/>
      </dsp:nvSpPr>
      <dsp:spPr>
        <a:xfrm>
          <a:off x="1252853" y="3431146"/>
          <a:ext cx="2441696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Pin Configuration &amp; Power Layout</a:t>
          </a:r>
          <a:endParaRPr lang="en-IN" sz="1500" kern="1200"/>
        </a:p>
      </dsp:txBody>
      <dsp:txXfrm>
        <a:off x="1305991" y="3484284"/>
        <a:ext cx="2335420" cy="982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B4DB6-618B-451C-B361-7BBD44250EFB}">
      <dsp:nvSpPr>
        <dsp:cNvPr id="0" name=""/>
        <dsp:cNvSpPr/>
      </dsp:nvSpPr>
      <dsp:spPr>
        <a:xfrm rot="10800000">
          <a:off x="639687" y="2295"/>
          <a:ext cx="3057192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Live Status Cards</a:t>
          </a:r>
          <a:endParaRPr lang="en-IN" sz="2300" kern="1200" dirty="0"/>
        </a:p>
      </dsp:txBody>
      <dsp:txXfrm rot="10800000">
        <a:off x="849583" y="2295"/>
        <a:ext cx="2847296" cy="839585"/>
      </dsp:txXfrm>
    </dsp:sp>
    <dsp:sp modelId="{409A63FD-8121-43B3-B56D-ABF4C1A59759}">
      <dsp:nvSpPr>
        <dsp:cNvPr id="0" name=""/>
        <dsp:cNvSpPr/>
      </dsp:nvSpPr>
      <dsp:spPr>
        <a:xfrm>
          <a:off x="407459" y="0"/>
          <a:ext cx="839585" cy="8395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60A0CC-E127-47D9-8C99-379A84A84431}">
      <dsp:nvSpPr>
        <dsp:cNvPr id="0" name=""/>
        <dsp:cNvSpPr/>
      </dsp:nvSpPr>
      <dsp:spPr>
        <a:xfrm rot="10800000">
          <a:off x="543518" y="1092503"/>
          <a:ext cx="3143502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Status Distribution</a:t>
          </a:r>
          <a:endParaRPr lang="en-IN" sz="2300" kern="1200"/>
        </a:p>
      </dsp:txBody>
      <dsp:txXfrm rot="10800000">
        <a:off x="753414" y="1092503"/>
        <a:ext cx="2933606" cy="839585"/>
      </dsp:txXfrm>
    </dsp:sp>
    <dsp:sp modelId="{F193763B-9E31-4755-BA68-4877548BCE7F}">
      <dsp:nvSpPr>
        <dsp:cNvPr id="0" name=""/>
        <dsp:cNvSpPr/>
      </dsp:nvSpPr>
      <dsp:spPr>
        <a:xfrm>
          <a:off x="399560" y="1102380"/>
          <a:ext cx="713840" cy="8198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235CF4-805D-46FA-9521-088D79E842DC}">
      <dsp:nvSpPr>
        <dsp:cNvPr id="0" name=""/>
        <dsp:cNvSpPr/>
      </dsp:nvSpPr>
      <dsp:spPr>
        <a:xfrm rot="10800000">
          <a:off x="602139" y="2182710"/>
          <a:ext cx="3059094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Zone-wise Alert Counts</a:t>
          </a:r>
          <a:endParaRPr lang="en-IN" sz="2300" kern="1200" dirty="0"/>
        </a:p>
      </dsp:txBody>
      <dsp:txXfrm rot="10800000">
        <a:off x="812035" y="2182710"/>
        <a:ext cx="2849198" cy="839585"/>
      </dsp:txXfrm>
    </dsp:sp>
    <dsp:sp modelId="{B262BB71-D1D6-4E45-A316-96B8CA06D240}">
      <dsp:nvSpPr>
        <dsp:cNvPr id="0" name=""/>
        <dsp:cNvSpPr/>
      </dsp:nvSpPr>
      <dsp:spPr>
        <a:xfrm>
          <a:off x="425347" y="2239109"/>
          <a:ext cx="695100" cy="72678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FB78A30-0E49-4D6C-B5AA-57BE4205AA86}">
      <dsp:nvSpPr>
        <dsp:cNvPr id="0" name=""/>
        <dsp:cNvSpPr/>
      </dsp:nvSpPr>
      <dsp:spPr>
        <a:xfrm rot="10800000">
          <a:off x="642986" y="3272918"/>
          <a:ext cx="3001917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Operational Performance</a:t>
          </a:r>
          <a:endParaRPr lang="en-IN" sz="2300" kern="1200" dirty="0"/>
        </a:p>
      </dsp:txBody>
      <dsp:txXfrm rot="10800000">
        <a:off x="852882" y="3272918"/>
        <a:ext cx="2792021" cy="839585"/>
      </dsp:txXfrm>
    </dsp:sp>
    <dsp:sp modelId="{0FAEF468-99D4-471D-BB8F-E366759F423F}">
      <dsp:nvSpPr>
        <dsp:cNvPr id="0" name=""/>
        <dsp:cNvSpPr/>
      </dsp:nvSpPr>
      <dsp:spPr>
        <a:xfrm>
          <a:off x="441678" y="3429416"/>
          <a:ext cx="686956" cy="52658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54e292f9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854e292f99_1_1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0737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676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879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58862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965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583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996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504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342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177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06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622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020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775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750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566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429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47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894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185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3103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7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4499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774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32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5 master">
  <p:cSld name="Slide 15 mast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388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6 master">
  <p:cSld name="Slide 16 mast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083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7 master">
  <p:cSld name="Slide 17 mast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95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993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2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491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035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120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344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8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0" r:id="rId27"/>
    <p:sldLayoutId id="2147483821" r:id="rId28"/>
    <p:sldLayoutId id="2147483822" r:id="rId29"/>
    <p:sldLayoutId id="2147483823" r:id="rId30"/>
    <p:sldLayoutId id="2147483824" r:id="rId31"/>
    <p:sldLayoutId id="2147483825" r:id="rId32"/>
    <p:sldLayoutId id="2147483826" r:id="rId33"/>
    <p:sldLayoutId id="2147483827" r:id="rId3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execution-app.vercel.ap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github.com/Sneha-Bhattacharyya/Execution_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993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/>
          <p:nvPr/>
        </p:nvSpPr>
        <p:spPr>
          <a:xfrm>
            <a:off x="6280190" y="4442936"/>
            <a:ext cx="6697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50"/>
              <a:buFont typeface="Calibri"/>
              <a:buNone/>
            </a:pPr>
            <a:endParaRPr sz="3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6159600" y="2589125"/>
            <a:ext cx="7556400" cy="3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lang="en-US" sz="2800" b="1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Team</a:t>
            </a:r>
            <a:r>
              <a:rPr lang="en-US" sz="28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b="1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OptiChainers</a:t>
            </a:r>
            <a:r>
              <a:rPr lang="en-US" sz="2800" b="1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1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dirty="0"/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1" i="0" u="none" strike="noStrike" cap="none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Sneha Bhattacharyya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Madhumanti Mallick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Saudeep Chattopadhyay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Nikita Singh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Gargi Shubham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Ishita Majumdar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Ritika Garai</a:t>
            </a:r>
            <a:endParaRPr dirty="0"/>
          </a:p>
        </p:txBody>
      </p:sp>
      <p:sp>
        <p:nvSpPr>
          <p:cNvPr id="83" name="Google Shape;83;p20"/>
          <p:cNvSpPr/>
          <p:nvPr/>
        </p:nvSpPr>
        <p:spPr>
          <a:xfrm>
            <a:off x="6280190" y="599658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0"/>
          <p:cNvSpPr txBox="1"/>
          <p:nvPr/>
        </p:nvSpPr>
        <p:spPr>
          <a:xfrm>
            <a:off x="6116067" y="913746"/>
            <a:ext cx="6380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Cold Storage Monitoring (E2) Automated IoT Solution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400">
              <a:srgbClr val="6EB8C5"/>
            </a:gs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793790" y="3206829"/>
            <a:ext cx="11813977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System Flow: From Data Capture to Insights</a:t>
            </a: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793790" y="465986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clear, sequential flow ensures reliable data processing, immediate alerts, and comprehensive historical records.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1010612" y="201023"/>
            <a:ext cx="11357234" cy="136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4300" b="1" dirty="0">
                <a:latin typeface="Petrona"/>
                <a:ea typeface="Petrona"/>
                <a:cs typeface="Petrona"/>
                <a:sym typeface="Petrona"/>
              </a:rPr>
              <a:t> </a:t>
            </a:r>
            <a:endParaRPr sz="4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C8B7B4-2997-0E82-C4F3-D9E3DE1AA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8911985"/>
              </p:ext>
            </p:extLst>
          </p:nvPr>
        </p:nvGraphicFramePr>
        <p:xfrm>
          <a:off x="1827082" y="1863597"/>
          <a:ext cx="10976235" cy="5330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6" name="Google Shape;326;p32"/>
          <p:cNvSpPr/>
          <p:nvPr/>
        </p:nvSpPr>
        <p:spPr>
          <a:xfrm>
            <a:off x="729258" y="3417444"/>
            <a:ext cx="6585942" cy="10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755130" y="4417568"/>
            <a:ext cx="2961085" cy="10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729258" y="5426485"/>
            <a:ext cx="6585942" cy="10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B439A-3EFA-7EE2-C94B-1EBEBCCACFAB}"/>
              </a:ext>
            </a:extLst>
          </p:cNvPr>
          <p:cNvSpPr txBox="1"/>
          <p:nvPr/>
        </p:nvSpPr>
        <p:spPr>
          <a:xfrm>
            <a:off x="3412095" y="678367"/>
            <a:ext cx="8310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Petrona" panose="020B0604020202020204" charset="0"/>
              </a:rPr>
              <a:t>IoT-Enabled</a:t>
            </a:r>
            <a:r>
              <a:rPr lang="en-IN" sz="3200" b="1" dirty="0">
                <a:solidFill>
                  <a:schemeClr val="bg1"/>
                </a:solidFill>
                <a:latin typeface="Petrona" panose="020B0604020202020204" charset="0"/>
              </a:rPr>
              <a:t> </a:t>
            </a:r>
            <a:r>
              <a:rPr lang="en-IN" sz="4000" b="1" dirty="0">
                <a:solidFill>
                  <a:schemeClr val="bg1"/>
                </a:solidFill>
                <a:latin typeface="Petrona" panose="020B0604020202020204" charset="0"/>
              </a:rPr>
              <a:t>Cold Storage Solution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793790" y="1550075"/>
            <a:ext cx="11691342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Intelligent API: Evaluation Logic Explained</a:t>
            </a: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793790" y="2747963"/>
            <a:ext cx="4196358" cy="3313390"/>
          </a:xfrm>
          <a:prstGeom prst="roundRect">
            <a:avLst>
              <a:gd name="adj" fmla="val 2875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824270" y="277844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2721888" y="2902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Petrona"/>
              <a:buNone/>
            </a:pPr>
            <a:r>
              <a:rPr lang="en-US" sz="26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1051084" y="3685699"/>
            <a:ext cx="3156942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Threshold Comparison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051084" y="4193858"/>
            <a:ext cx="368177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Readings are immediately compared against dynamic, zone-specific thresholds with an added tolerance.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0"/>
          <p:cNvSpPr/>
          <p:nvPr/>
        </p:nvSpPr>
        <p:spPr>
          <a:xfrm>
            <a:off x="5216962" y="2747963"/>
            <a:ext cx="4196358" cy="3313390"/>
          </a:xfrm>
          <a:prstGeom prst="roundRect">
            <a:avLst>
              <a:gd name="adj" fmla="val 2875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5247442" y="277844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7145060" y="2902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Petrona"/>
              <a:buNone/>
            </a:pPr>
            <a:r>
              <a:rPr lang="en-US" sz="26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5474256" y="3685699"/>
            <a:ext cx="3658314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Granular Status Categories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5474256" y="419385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E75B5"/>
                </a:solidFill>
                <a:latin typeface="Inter"/>
                <a:ea typeface="Inter"/>
                <a:cs typeface="Inter"/>
                <a:sym typeface="Inter"/>
              </a:rPr>
              <a:t>ALL WITHIN RANGE</a:t>
            </a:r>
            <a:endParaRPr sz="17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5474256" y="4636056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E75B5"/>
                </a:solidFill>
                <a:latin typeface="Inter"/>
                <a:ea typeface="Inter"/>
                <a:cs typeface="Inter"/>
                <a:sym typeface="Inter"/>
              </a:rPr>
              <a:t>ALERT: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Temperature/Humidity Warning/Exceeded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5474256" y="5441156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E75B5"/>
                </a:solidFill>
                <a:latin typeface="Inter"/>
                <a:ea typeface="Inter"/>
                <a:cs typeface="Inter"/>
                <a:sym typeface="Inter"/>
              </a:rPr>
              <a:t>SENSOR FAILURE</a:t>
            </a:r>
            <a:endParaRPr sz="17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9640133" y="2747963"/>
            <a:ext cx="4196358" cy="3313390"/>
          </a:xfrm>
          <a:prstGeom prst="roundRect">
            <a:avLst>
              <a:gd name="adj" fmla="val 2875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9670613" y="277844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11568232" y="2902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Petrona"/>
              <a:buNone/>
            </a:pPr>
            <a:r>
              <a:rPr lang="en-US" sz="26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9897427" y="3685699"/>
            <a:ext cx="3524131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Predictive Sensor Profiles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9897427" y="4193858"/>
            <a:ext cx="368177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Sensors are classified into dynamic profiles: </a:t>
            </a: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GOOD, MODERATE, or FAILING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enabling proactive maintenance.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793790" y="631650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logic ensures quick identification of environmental deviations and predictive insights into sensor health.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696991" y="547688"/>
            <a:ext cx="736848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Circuit Diagram</a:t>
            </a:r>
            <a:r>
              <a:rPr lang="en-US" sz="4000" b="1" dirty="0">
                <a:latin typeface="Petrona"/>
                <a:ea typeface="Petrona"/>
                <a:cs typeface="Petrona"/>
                <a:sym typeface="Petrona"/>
              </a:rPr>
              <a:t> </a:t>
            </a:r>
          </a:p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Components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743883" y="2020940"/>
            <a:ext cx="5938271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robust cold storage monitoring solution relies on precise hardware integration, ensuring accurate data capture and immediate alerts. 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0AEC541-F4BA-8E5C-A7F3-016CFA2465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13912"/>
              </p:ext>
            </p:extLst>
          </p:nvPr>
        </p:nvGraphicFramePr>
        <p:xfrm>
          <a:off x="-619892" y="3540921"/>
          <a:ext cx="5404240" cy="369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3" name="Google Shape;313;p31"/>
          <p:cNvSpPr/>
          <p:nvPr/>
        </p:nvSpPr>
        <p:spPr>
          <a:xfrm>
            <a:off x="696992" y="4358521"/>
            <a:ext cx="6137562" cy="76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696992" y="6409493"/>
            <a:ext cx="6741301" cy="127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F02D8-81AE-786E-010F-09AD1ED22A43}"/>
              </a:ext>
            </a:extLst>
          </p:cNvPr>
          <p:cNvSpPr txBox="1"/>
          <p:nvPr/>
        </p:nvSpPr>
        <p:spPr>
          <a:xfrm>
            <a:off x="8484474" y="547688"/>
            <a:ext cx="57677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etrona"/>
                <a:ea typeface="Petrona"/>
                <a:cs typeface="Petrona"/>
                <a:sym typeface="Petrona"/>
              </a:rPr>
              <a:t>Breadboard Diagram Components </a:t>
            </a:r>
            <a:endParaRPr lang="en-US" sz="4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CABF4-BE63-24C2-6E92-C184B49B16B7}"/>
              </a:ext>
            </a:extLst>
          </p:cNvPr>
          <p:cNvSpPr txBox="1"/>
          <p:nvPr/>
        </p:nvSpPr>
        <p:spPr>
          <a:xfrm>
            <a:off x="8226305" y="2195337"/>
            <a:ext cx="62840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72525">
                    <a:alpha val="96000"/>
                  </a:srgbClr>
                </a:solidFill>
                <a:latin typeface="Inter"/>
                <a:ea typeface="Inter"/>
                <a:cs typeface="Inter"/>
                <a:sym typeface="Inter"/>
              </a:rPr>
              <a:t>This diagram illustrates the physical wiring for our sensor unit, </a:t>
            </a:r>
          </a:p>
          <a:p>
            <a:r>
              <a:rPr lang="en-US" sz="1600" dirty="0">
                <a:solidFill>
                  <a:srgbClr val="272525">
                    <a:alpha val="96000"/>
                  </a:srgbClr>
                </a:solidFill>
                <a:latin typeface="Inter"/>
                <a:ea typeface="Inter"/>
                <a:cs typeface="Inter"/>
                <a:sym typeface="Inter"/>
              </a:rPr>
              <a:t>connecting the ESP8266 microcontroller to the </a:t>
            </a:r>
          </a:p>
          <a:p>
            <a:r>
              <a:rPr lang="en-US" sz="1600" dirty="0">
                <a:solidFill>
                  <a:srgbClr val="272525">
                    <a:alpha val="96000"/>
                  </a:srgbClr>
                </a:solidFill>
                <a:latin typeface="Inter"/>
                <a:ea typeface="Inter"/>
                <a:cs typeface="Inter"/>
                <a:sym typeface="Inter"/>
              </a:rPr>
              <a:t>DHT11 sensor and the buzzer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IN" sz="1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00F215-82D8-8C23-3354-01D1D78B0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447878"/>
              </p:ext>
            </p:extLst>
          </p:nvPr>
        </p:nvGraphicFramePr>
        <p:xfrm>
          <a:off x="8742120" y="3232038"/>
          <a:ext cx="4950434" cy="452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29" name="Google Shape;329;p32"/>
          <p:cNvPicPr preferRelativeResize="0"/>
          <p:nvPr/>
        </p:nvPicPr>
        <p:blipFill rotWithShape="1">
          <a:blip r:embed="rId13">
            <a:alphaModFix/>
          </a:blip>
          <a:srcRect l="8954" t="26676" r="12281" b="13630"/>
          <a:stretch>
            <a:fillRect/>
          </a:stretch>
        </p:blipFill>
        <p:spPr>
          <a:xfrm>
            <a:off x="3850049" y="3772974"/>
            <a:ext cx="5826370" cy="300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/>
          <p:nvPr/>
        </p:nvSpPr>
        <p:spPr>
          <a:xfrm>
            <a:off x="4447818" y="97223"/>
            <a:ext cx="5926693" cy="74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Power BI Dashboard</a:t>
            </a:r>
            <a:endParaRPr sz="4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790217" y="1455960"/>
            <a:ext cx="5083044" cy="144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real-time overview of your cold storage environment, transforming raw data into actionable insights.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ACA229D-4C8C-BC7D-D10E-0FEF3D31C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509868"/>
              </p:ext>
            </p:extLst>
          </p:nvPr>
        </p:nvGraphicFramePr>
        <p:xfrm>
          <a:off x="989510" y="2942492"/>
          <a:ext cx="4086582" cy="411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9" name="Google Shape;339;p33"/>
          <p:cNvSpPr/>
          <p:nvPr/>
        </p:nvSpPr>
        <p:spPr>
          <a:xfrm>
            <a:off x="790217" y="3977186"/>
            <a:ext cx="3430091" cy="72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</a:pP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90217" y="5599138"/>
            <a:ext cx="8295168" cy="108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endParaRPr lang="en-US"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10679722" y="7189320"/>
            <a:ext cx="3950677" cy="95410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en-US" sz="1400" dirty="0"/>
          </a:p>
        </p:txBody>
      </p:sp>
      <p:sp>
        <p:nvSpPr>
          <p:cNvPr id="343" name="Google Shape;343;p33"/>
          <p:cNvSpPr txBox="1"/>
          <p:nvPr/>
        </p:nvSpPr>
        <p:spPr>
          <a:xfrm>
            <a:off x="7649513" y="7684373"/>
            <a:ext cx="3024553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/>
              <a:t>Power BI Dashboard File Link: </a:t>
            </a:r>
            <a:endParaRPr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9C296-0BCE-8F81-B5E7-403EB16EAF5F}"/>
              </a:ext>
            </a:extLst>
          </p:cNvPr>
          <p:cNvSpPr txBox="1"/>
          <p:nvPr/>
        </p:nvSpPr>
        <p:spPr>
          <a:xfrm>
            <a:off x="10691034" y="7189320"/>
            <a:ext cx="39393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92D050"/>
                </a:solidFill>
              </a:rPr>
              <a:t>https://github.com/Sneha-Bhattacharyya/Execution_App/blob/main/Warehouse%20coldstorage%20monitoring%20dashboard.pbix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8201C-BAB5-3060-42AB-D278BB8139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784" y="1548858"/>
            <a:ext cx="9015045" cy="522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/>
          <p:nvPr/>
        </p:nvSpPr>
        <p:spPr>
          <a:xfrm>
            <a:off x="707946" y="557332"/>
            <a:ext cx="9327008" cy="66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Petrona"/>
              <a:buNone/>
            </a:pPr>
            <a:r>
              <a:rPr lang="en-US" sz="41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Power BI Development Steps</a:t>
            </a:r>
            <a:endParaRPr sz="41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707946" y="1625679"/>
            <a:ext cx="13214509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Power BI dashboard development involves a streamlined process to transform raw sensor data into actionable insights, ensuring comprehensive monitoring and reporting: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707946" y="2500432"/>
            <a:ext cx="202287" cy="25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01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707946" y="2821186"/>
            <a:ext cx="6506051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707946" y="2967990"/>
            <a:ext cx="5145405" cy="33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Connect PostgreSQL (</a:t>
            </a:r>
            <a:r>
              <a:rPr lang="en-US" sz="2400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NeonDB</a:t>
            </a:r>
            <a:r>
              <a:rPr lang="en-US" sz="24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) to Power BI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707946" y="3421142"/>
            <a:ext cx="6506051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lang="en-US"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7416284" y="2515819"/>
            <a:ext cx="285778" cy="20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 dirty="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02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7416284" y="2821186"/>
            <a:ext cx="6506170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7416284" y="2846312"/>
            <a:ext cx="6506170" cy="66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Transform Data (DAX measures for latest readings, alerts, uptime)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7416284" y="3752969"/>
            <a:ext cx="6506170" cy="97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707946" y="5100577"/>
            <a:ext cx="323685" cy="27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 dirty="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03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707946" y="5398532"/>
            <a:ext cx="6506051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707946" y="5545336"/>
            <a:ext cx="4813623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Build Visuals: Cards, Charts, Filters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707946" y="5998488"/>
            <a:ext cx="6506051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7416284" y="5077778"/>
            <a:ext cx="285778" cy="3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 dirty="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04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7416284" y="5398532"/>
            <a:ext cx="6506170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7416283" y="5545336"/>
            <a:ext cx="5877685" cy="90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Add Interactive Slicers (Zones &amp; Time Ranges)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7416284" y="5998488"/>
            <a:ext cx="6506170" cy="97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707946" y="7348538"/>
            <a:ext cx="13214509" cy="32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steps ensure a robust, user-friendly, and highly effective dashboard for monitoring your cold storage environment.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/>
          <p:nvPr/>
        </p:nvSpPr>
        <p:spPr>
          <a:xfrm>
            <a:off x="778669" y="611862"/>
            <a:ext cx="9983116" cy="73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Petrona"/>
              <a:buNone/>
            </a:pPr>
            <a:r>
              <a:rPr lang="en-US" sz="45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Key Takeaways &amp; Future Vision</a:t>
            </a:r>
            <a:endParaRPr sz="4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778669" y="1786890"/>
            <a:ext cx="13073063" cy="71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Intelligent IoT Cold Storage Monitoring Solution delivers tangible benefits, ensuring optimal conditions and operational efficiency: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778669" y="2749153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738" y="2780407"/>
            <a:ext cx="350401" cy="4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/>
          <p:nvPr/>
        </p:nvSpPr>
        <p:spPr>
          <a:xfrm>
            <a:off x="1501616" y="2712243"/>
            <a:ext cx="4278779" cy="49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Automated Monitoring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1501616" y="3324106"/>
            <a:ext cx="3449360" cy="142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8694105" y="2661225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81" name="Google Shape;381;p3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9174" y="2719209"/>
            <a:ext cx="460581" cy="4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/>
          <p:nvPr/>
        </p:nvSpPr>
        <p:spPr>
          <a:xfrm>
            <a:off x="9401294" y="2576750"/>
            <a:ext cx="4760139" cy="5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Enhanced Compliance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5951934" y="3324106"/>
            <a:ext cx="3449360" cy="142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5"/>
          <p:cNvSpPr/>
          <p:nvPr/>
        </p:nvSpPr>
        <p:spPr>
          <a:xfrm>
            <a:off x="797369" y="3710354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3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2439" y="3741609"/>
            <a:ext cx="350401" cy="4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/>
          <p:nvPr/>
        </p:nvSpPr>
        <p:spPr>
          <a:xfrm>
            <a:off x="1501616" y="3632072"/>
            <a:ext cx="2920246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Actionable Alerts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10402253" y="3324106"/>
            <a:ext cx="3449360" cy="142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778669" y="5109590"/>
            <a:ext cx="13073063" cy="35362"/>
          </a:xfrm>
          <a:prstGeom prst="rect">
            <a:avLst/>
          </a:prstGeom>
          <a:solidFill>
            <a:srgbClr val="272525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778669" y="5478661"/>
            <a:ext cx="4672489" cy="58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Petrona"/>
              <a:buNone/>
            </a:pPr>
            <a:r>
              <a:rPr lang="en-US" sz="3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Future Upgrades</a:t>
            </a:r>
            <a:endParaRPr sz="3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5"/>
          <p:cNvSpPr/>
          <p:nvPr/>
        </p:nvSpPr>
        <p:spPr>
          <a:xfrm>
            <a:off x="778550" y="6335453"/>
            <a:ext cx="13073063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Predictive Maintenance with ML: Leveraging machine learning to anticipate equipment failures before they occur.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778550" y="6820266"/>
            <a:ext cx="13073063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Cloud IoT Scaling: Enhancing infrastructure to support larger deployments and increased data volumes.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/>
          <p:nvPr/>
        </p:nvSpPr>
        <p:spPr>
          <a:xfrm>
            <a:off x="6130290" y="552212"/>
            <a:ext cx="6488862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Petrona"/>
              <a:buNone/>
            </a:pPr>
            <a:r>
              <a:rPr lang="en-US" sz="38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Alternative Suggestions</a:t>
            </a:r>
            <a:endParaRPr sz="3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6130289" y="1431727"/>
            <a:ext cx="8262353" cy="88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8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While our current solution is robust, we are constantly exploring enhancements to push the boundaries of cold storage monitoring. Here are some alternative considerations for even more advanced capabilities: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0290" y="3074313"/>
            <a:ext cx="459938" cy="4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/>
          <p:nvPr/>
        </p:nvSpPr>
        <p:spPr>
          <a:xfrm>
            <a:off x="6820138" y="3001002"/>
            <a:ext cx="5799014" cy="45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Edge Devices for Offline Fallback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6820138" y="2994124"/>
            <a:ext cx="7166372" cy="88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3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290" y="4293870"/>
            <a:ext cx="459938" cy="4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6"/>
          <p:cNvSpPr/>
          <p:nvPr/>
        </p:nvSpPr>
        <p:spPr>
          <a:xfrm>
            <a:off x="6820138" y="4293870"/>
            <a:ext cx="5799014" cy="45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AI/ML Anomaly Detection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3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0290" y="5771793"/>
            <a:ext cx="459938" cy="4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6"/>
          <p:cNvSpPr/>
          <p:nvPr/>
        </p:nvSpPr>
        <p:spPr>
          <a:xfrm>
            <a:off x="6820138" y="5709643"/>
            <a:ext cx="5799013" cy="20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Full Cloud Integration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6"/>
          <p:cNvSpPr/>
          <p:nvPr/>
        </p:nvSpPr>
        <p:spPr>
          <a:xfrm>
            <a:off x="6013059" y="6552365"/>
            <a:ext cx="8379584" cy="58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8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advancements offer pathways to even greater system resilience, predictive power, and seamless integration within larger enterprise infrastructures.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692" y="984295"/>
            <a:ext cx="5075434" cy="66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793790" y="349322"/>
            <a:ext cx="5954197" cy="88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50"/>
              <a:buFont typeface="Calibri"/>
              <a:buNone/>
            </a:pP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934948" y="5178174"/>
            <a:ext cx="12195425" cy="176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62" y="760288"/>
            <a:ext cx="12901662" cy="67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/>
        </p:nvSpPr>
        <p:spPr>
          <a:xfrm>
            <a:off x="-13450" y="13450"/>
            <a:ext cx="14630400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1" baseline="30000">
                <a:latin typeface="Petrona"/>
                <a:ea typeface="Petrona"/>
                <a:cs typeface="Petrona"/>
                <a:sym typeface="Petrona"/>
              </a:rPr>
              <a:t>Our Team</a:t>
            </a:r>
            <a:endParaRPr sz="7100" b="1" baseline="30000">
              <a:latin typeface="Petrona"/>
              <a:ea typeface="Petrona"/>
              <a:cs typeface="Petrona"/>
              <a:sym typeface="Petrona"/>
            </a:endParaRPr>
          </a:p>
        </p:txBody>
      </p:sp>
      <p:grpSp>
        <p:nvGrpSpPr>
          <p:cNvPr id="92" name="Google Shape;92;p21"/>
          <p:cNvGrpSpPr/>
          <p:nvPr/>
        </p:nvGrpSpPr>
        <p:grpSpPr>
          <a:xfrm>
            <a:off x="3258575" y="1196775"/>
            <a:ext cx="2444400" cy="2331000"/>
            <a:chOff x="3189925" y="1492625"/>
            <a:chExt cx="2444400" cy="2331000"/>
          </a:xfr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93" name="Google Shape;93;p21"/>
            <p:cNvSpPr/>
            <p:nvPr/>
          </p:nvSpPr>
          <p:spPr>
            <a:xfrm rot="10800000">
              <a:off x="3189925" y="1492625"/>
              <a:ext cx="2444400" cy="233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7638" y="1513637"/>
              <a:ext cx="2288975" cy="228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21"/>
          <p:cNvGrpSpPr/>
          <p:nvPr/>
        </p:nvGrpSpPr>
        <p:grpSpPr>
          <a:xfrm>
            <a:off x="6433963" y="1196763"/>
            <a:ext cx="2420400" cy="2331000"/>
            <a:chOff x="6118475" y="1492625"/>
            <a:chExt cx="2420400" cy="2331000"/>
          </a:xfr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grpSpPr>
        <p:sp>
          <p:nvSpPr>
            <p:cNvPr id="96" name="Google Shape;96;p21"/>
            <p:cNvSpPr/>
            <p:nvPr/>
          </p:nvSpPr>
          <p:spPr>
            <a:xfrm rot="10800000">
              <a:off x="6118475" y="1492625"/>
              <a:ext cx="2420400" cy="233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" name="Google Shape;97;p21"/>
            <p:cNvPicPr preferRelativeResize="0"/>
            <p:nvPr/>
          </p:nvPicPr>
          <p:blipFill rotWithShape="1">
            <a:blip r:embed="rId4">
              <a:alphaModFix/>
            </a:blip>
            <a:srcRect l="5666" t="10365" r="5657" b="31172"/>
            <a:stretch/>
          </p:blipFill>
          <p:spPr>
            <a:xfrm>
              <a:off x="6118900" y="1513625"/>
              <a:ext cx="2419500" cy="2289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21"/>
          <p:cNvGrpSpPr/>
          <p:nvPr/>
        </p:nvGrpSpPr>
        <p:grpSpPr>
          <a:xfrm>
            <a:off x="9632425" y="1201288"/>
            <a:ext cx="2334000" cy="2321975"/>
            <a:chOff x="8969175" y="1506450"/>
            <a:chExt cx="2334000" cy="2321975"/>
          </a:xfrm>
          <a:effectLst>
            <a:outerShdw blurRad="50800" dist="50800" dir="5400000" algn="ctr" rotWithShape="0">
              <a:srgbClr val="000000">
                <a:alpha val="66000"/>
              </a:srgbClr>
            </a:outerShdw>
          </a:effectLst>
        </p:grpSpPr>
        <p:sp>
          <p:nvSpPr>
            <p:cNvPr id="99" name="Google Shape;99;p21"/>
            <p:cNvSpPr/>
            <p:nvPr/>
          </p:nvSpPr>
          <p:spPr>
            <a:xfrm rot="10800000">
              <a:off x="8969175" y="1506450"/>
              <a:ext cx="2334000" cy="230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0" name="Google Shape;10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69175" y="1524725"/>
              <a:ext cx="2334000" cy="23037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21"/>
          <p:cNvGrpSpPr/>
          <p:nvPr/>
        </p:nvGrpSpPr>
        <p:grpSpPr>
          <a:xfrm>
            <a:off x="1900425" y="4668450"/>
            <a:ext cx="2390700" cy="2374200"/>
            <a:chOff x="1900425" y="4751825"/>
            <a:chExt cx="2390700" cy="2374200"/>
          </a:xfrm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</p:grpSpPr>
        <p:sp>
          <p:nvSpPr>
            <p:cNvPr id="102" name="Google Shape;102;p21"/>
            <p:cNvSpPr/>
            <p:nvPr/>
          </p:nvSpPr>
          <p:spPr>
            <a:xfrm rot="10800000">
              <a:off x="1900425" y="4773425"/>
              <a:ext cx="2390700" cy="233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" name="Google Shape;103;p21"/>
            <p:cNvPicPr preferRelativeResize="0"/>
            <p:nvPr/>
          </p:nvPicPr>
          <p:blipFill rotWithShape="1">
            <a:blip r:embed="rId6">
              <a:alphaModFix/>
            </a:blip>
            <a:srcRect t="18447"/>
            <a:stretch/>
          </p:blipFill>
          <p:spPr>
            <a:xfrm>
              <a:off x="1928775" y="4751825"/>
              <a:ext cx="2334000" cy="2374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21"/>
          <p:cNvGrpSpPr/>
          <p:nvPr/>
        </p:nvGrpSpPr>
        <p:grpSpPr>
          <a:xfrm>
            <a:off x="10226150" y="4668450"/>
            <a:ext cx="2334850" cy="2374200"/>
            <a:chOff x="10226150" y="4751825"/>
            <a:chExt cx="2334850" cy="2374200"/>
          </a:xfrm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grpSpPr>
        <p:sp>
          <p:nvSpPr>
            <p:cNvPr id="105" name="Google Shape;105;p21"/>
            <p:cNvSpPr/>
            <p:nvPr/>
          </p:nvSpPr>
          <p:spPr>
            <a:xfrm rot="10800000">
              <a:off x="10257300" y="4787075"/>
              <a:ext cx="2303700" cy="2303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6" name="Google Shape;106;p21"/>
            <p:cNvPicPr preferRelativeResize="0"/>
            <p:nvPr/>
          </p:nvPicPr>
          <p:blipFill rotWithShape="1">
            <a:blip r:embed="rId7">
              <a:alphaModFix/>
            </a:blip>
            <a:srcRect t="-4340" r="527" b="23656"/>
            <a:stretch/>
          </p:blipFill>
          <p:spPr>
            <a:xfrm>
              <a:off x="10226150" y="4751825"/>
              <a:ext cx="2290500" cy="2374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21"/>
          <p:cNvGrpSpPr/>
          <p:nvPr/>
        </p:nvGrpSpPr>
        <p:grpSpPr>
          <a:xfrm>
            <a:off x="7385101" y="4571999"/>
            <a:ext cx="2585574" cy="2456313"/>
            <a:chOff x="4621425" y="4710525"/>
            <a:chExt cx="2559300" cy="2457300"/>
          </a:xfrm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grpSpPr>
        <p:sp>
          <p:nvSpPr>
            <p:cNvPr id="108" name="Google Shape;108;p21"/>
            <p:cNvSpPr/>
            <p:nvPr/>
          </p:nvSpPr>
          <p:spPr>
            <a:xfrm rot="10800000">
              <a:off x="4621425" y="4710525"/>
              <a:ext cx="2559300" cy="2457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Google Shape;109;p21" title="pp.jpg"/>
            <p:cNvPicPr preferRelativeResize="0"/>
            <p:nvPr/>
          </p:nvPicPr>
          <p:blipFill rotWithShape="1">
            <a:blip r:embed="rId8">
              <a:alphaModFix/>
            </a:blip>
            <a:srcRect t="3109" r="7201" b="21781"/>
            <a:stretch/>
          </p:blipFill>
          <p:spPr>
            <a:xfrm>
              <a:off x="4737250" y="4773675"/>
              <a:ext cx="2334000" cy="2331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21"/>
          <p:cNvGrpSpPr/>
          <p:nvPr/>
        </p:nvGrpSpPr>
        <p:grpSpPr>
          <a:xfrm>
            <a:off x="4687775" y="4703699"/>
            <a:ext cx="2290500" cy="2290501"/>
            <a:chOff x="7517375" y="4793750"/>
            <a:chExt cx="2290500" cy="2290501"/>
          </a:xfrm>
          <a:effectLst>
            <a:outerShdw blurRad="50800" dist="50800" dir="5400000" algn="ctr" rotWithShape="0">
              <a:srgbClr val="000000">
                <a:alpha val="52000"/>
              </a:srgbClr>
            </a:outerShdw>
          </a:effectLst>
        </p:grpSpPr>
        <p:sp>
          <p:nvSpPr>
            <p:cNvPr id="111" name="Google Shape;111;p21"/>
            <p:cNvSpPr/>
            <p:nvPr/>
          </p:nvSpPr>
          <p:spPr>
            <a:xfrm rot="10800000">
              <a:off x="7517375" y="4793750"/>
              <a:ext cx="2290500" cy="2290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21"/>
            <p:cNvPicPr preferRelativeResize="0"/>
            <p:nvPr/>
          </p:nvPicPr>
          <p:blipFill>
            <a:blip r:embed="rId9"/>
            <a:srcRect t="11813" b="11813"/>
            <a:stretch/>
          </p:blipFill>
          <p:spPr>
            <a:xfrm>
              <a:off x="7545735" y="4822763"/>
              <a:ext cx="2262139" cy="2261488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21"/>
          <p:cNvSpPr txBox="1"/>
          <p:nvPr/>
        </p:nvSpPr>
        <p:spPr>
          <a:xfrm>
            <a:off x="2958350" y="3523125"/>
            <a:ext cx="29583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Sneha Bhattacharyya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6246450" y="3523125"/>
            <a:ext cx="28425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Madhumanti Mallick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9037825" y="3527775"/>
            <a:ext cx="3523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Saudeep Chattopadhyay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616625" y="7084200"/>
            <a:ext cx="28425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Nikita Singh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7267850" y="7042113"/>
            <a:ext cx="29583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Ishita Majumdar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4687774" y="7042113"/>
            <a:ext cx="24444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Gargi Shubham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0171363" y="7084200"/>
            <a:ext cx="24444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Ritika Garai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793790" y="1336715"/>
            <a:ext cx="13042821" cy="148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The Cold Chain's Vulnerability: Why Manual Monitoring Fails</a:t>
            </a:r>
            <a:endParaRPr sz="4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793790" y="3278862"/>
            <a:ext cx="6407944" cy="2632948"/>
          </a:xfrm>
          <a:prstGeom prst="roundRect">
            <a:avLst>
              <a:gd name="adj" fmla="val 3618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793790" y="3278862"/>
            <a:ext cx="121920" cy="263294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173004" y="3536156"/>
            <a:ext cx="4837748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Manual Checks: A Flawed Approach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1173004" y="4044315"/>
            <a:ext cx="577143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Current cold storage relies on laborious manual temperature and humidity checks, introducing significant human error and inefficiency.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7428548" y="3278862"/>
            <a:ext cx="6408063" cy="2632948"/>
          </a:xfrm>
          <a:prstGeom prst="roundRect">
            <a:avLst>
              <a:gd name="adj" fmla="val 3618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7428548" y="3278862"/>
            <a:ext cx="121920" cy="263294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7807762" y="3536156"/>
            <a:ext cx="4800481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High Stakes: Risks &amp; Consequences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7807762" y="4044315"/>
            <a:ext cx="577155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Food/product spoilage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7807762" y="4486513"/>
            <a:ext cx="577155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Significant financial losses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7807762" y="4928711"/>
            <a:ext cx="577155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Non-compliance with critical regulatory standards (USDA, FDA, EU)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793790" y="616696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outdated approach creates a critical gap, exposing businesses to substantial risks and hindering operational excellence.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3">
            <a:extLst>
              <a:ext uri="{FF2B5EF4-FFF2-40B4-BE49-F238E27FC236}">
                <a16:creationId xmlns:a16="http://schemas.microsoft.com/office/drawing/2014/main" id="{F706D943-4627-DEA1-F5C7-62678764181A}"/>
              </a:ext>
            </a:extLst>
          </p:cNvPr>
          <p:cNvSpPr/>
          <p:nvPr/>
        </p:nvSpPr>
        <p:spPr>
          <a:xfrm>
            <a:off x="7516176" y="4953181"/>
            <a:ext cx="4280297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9;p23">
            <a:extLst>
              <a:ext uri="{FF2B5EF4-FFF2-40B4-BE49-F238E27FC236}">
                <a16:creationId xmlns:a16="http://schemas.microsoft.com/office/drawing/2014/main" id="{EFA2FBE2-1CA0-5683-BADD-9D851CA5DFB8}"/>
              </a:ext>
            </a:extLst>
          </p:cNvPr>
          <p:cNvSpPr/>
          <p:nvPr/>
        </p:nvSpPr>
        <p:spPr>
          <a:xfrm>
            <a:off x="2833927" y="4888761"/>
            <a:ext cx="4254132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5246161" y="447158"/>
            <a:ext cx="5189065" cy="130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Our Solution: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2804313" y="2053822"/>
            <a:ext cx="4280297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4718170" y="2640331"/>
            <a:ext cx="596503" cy="596503"/>
          </a:xfrm>
          <a:prstGeom prst="roundRect">
            <a:avLst>
              <a:gd name="adj" fmla="val 50000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6" name="Google Shape;146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194" y="2774632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3642864" y="3357204"/>
            <a:ext cx="2610088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Real-time Monitoring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902375" y="3864888"/>
            <a:ext cx="3867388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7462099" y="2078314"/>
            <a:ext cx="4280297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9251417" y="2620605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1" name="Google Shape;151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4270" y="2751098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7879560" y="3217108"/>
            <a:ext cx="3599855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Customizable web interfaces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5381506" y="3864888"/>
            <a:ext cx="3867388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9935592" y="3522194"/>
            <a:ext cx="3867388" cy="4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10364729" y="3817820"/>
            <a:ext cx="3867388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4649658" y="5447347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1" name="Google Shape;161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0277" y="5576580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3513384" y="6118918"/>
            <a:ext cx="2869049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Secure Authentication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902375" y="6671905"/>
            <a:ext cx="6106954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9240203" y="5550679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6" name="Google Shape;166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4272" y="5689619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8063631" y="6115615"/>
            <a:ext cx="3415784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Data Visualization &amp; History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7621072" y="6671905"/>
            <a:ext cx="6106954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793790" y="703385"/>
            <a:ext cx="12798623" cy="103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Why </a:t>
            </a:r>
            <a:r>
              <a:rPr lang="en-US" sz="465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OptiChainers</a:t>
            </a:r>
            <a:r>
              <a:rPr lang="en-US" sz="46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Stand Out: Our Unique Edge</a:t>
            </a:r>
            <a:endParaRPr sz="4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793790" y="27729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870347" y="2804874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530906" y="2815471"/>
            <a:ext cx="4889897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Bespoke &amp; Adaptive Solutions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1530906" y="3398163"/>
            <a:ext cx="564249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system offers fully adaptable zones, sensor configurations, and thresholds to meet diverse client needs.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7456884" y="27729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7533442" y="2804874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8194000" y="2815471"/>
            <a:ext cx="3777615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Proactive Maintenance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8194000" y="3398163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go beyond reactive fixes, detecting and flagging failing sensors before they compromise data integrity.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93790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870347" y="4972407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1530906" y="4983004"/>
            <a:ext cx="4907756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Regulatory Compliance Ready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1530906" y="5565696"/>
            <a:ext cx="564249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Built with USDA, FDA, and EU guidelines in mind, ensuring your operations meet stringent industry standards.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7456884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7533442" y="4972407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8194000" y="4983004"/>
            <a:ext cx="3572470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Seamless Integration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194000" y="5565696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Alerts are integrated with existing systems, and data is pushed to customisable Power BI dashboards for deep insights.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739734" y="477025"/>
            <a:ext cx="12388929" cy="69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lang="en-US" sz="43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Robust Data Acquisition: Powering Our Analytics</a:t>
            </a:r>
            <a:endParaRPr sz="4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116" y="2427447"/>
            <a:ext cx="5801320" cy="473368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7580590" y="2142173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7580590" y="2142174"/>
            <a:ext cx="6317694" cy="139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dataset includes all permutations of </a:t>
            </a:r>
            <a:r>
              <a:rPr lang="en-US" sz="2000" dirty="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alerts, warnings, and simulated sensor failures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providing a realistic test environment.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7580590" y="3776662"/>
            <a:ext cx="6317694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 years of historical data plus recent, live-simulated inputs.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7580590" y="4625221"/>
            <a:ext cx="6317694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Parameters considered for rich simulation: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7580590" y="5037296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Diverse Zones: multiple zones signifying storage of various edible and perishable goods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7580590" y="5787509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Multiple Sensors per zone: Each zone has 3 unique sensors.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7580590" y="6537722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Varied Sensor Profiles: Simulating GOOD, MODERATE, and FAILING states.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>
            <a:off x="781526" y="614482"/>
            <a:ext cx="11484412" cy="73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Petrona"/>
              <a:buNone/>
            </a:pPr>
            <a:r>
              <a:rPr lang="en-US" sz="46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Data Structure: A Glimpse into Our Dataset</a:t>
            </a:r>
            <a:endParaRPr sz="4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781526" y="1793677"/>
            <a:ext cx="13067348" cy="5212913"/>
          </a:xfrm>
          <a:prstGeom prst="roundRect">
            <a:avLst>
              <a:gd name="adj" fmla="val 1799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789146" y="1801297"/>
            <a:ext cx="13050798" cy="6404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013698" y="1942862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timestamp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5367337" y="1942862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2023-10-26 14:30:00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9717167" y="1942862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Date and time of reading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789146" y="2441734"/>
            <a:ext cx="13050798" cy="64043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1013698" y="2583299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zone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5367337" y="2583299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Chilled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9717167" y="2583299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Storage area (e.g., Frozen, Ambient)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89146" y="3082171"/>
            <a:ext cx="13050798" cy="6404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1013698" y="3223736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sensor_id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5367337" y="3223736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SENSOR001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9717167" y="3223736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Unique identifier for the sensor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789146" y="3722608"/>
            <a:ext cx="13050798" cy="64043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1013698" y="3864173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 °C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5367337" y="3864173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4.2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9717167" y="3864173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Temperature in degrees Celsius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789146" y="4363045"/>
            <a:ext cx="13050798" cy="6404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1013698" y="4504611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humidity %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5367337" y="4504611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78.5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9717167" y="4504611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Relative humidity percentage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789146" y="5003483"/>
            <a:ext cx="13050798" cy="99774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1013698" y="5145048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status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5367337" y="5145048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ALERT: Temp Exceeded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9717167" y="5145048"/>
            <a:ext cx="3899535" cy="71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System-evaluated condition (e.g., OK, Warning, Alert)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789146" y="6001226"/>
            <a:ext cx="13050798" cy="997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1013698" y="6142792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sensor_profile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5367337" y="6142792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MODERATE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9717167" y="6142792"/>
            <a:ext cx="3899535" cy="71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 health assessment (GOOD, MODERATE, FAILING)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781526" y="7257812"/>
            <a:ext cx="13067348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structured data forms the backbone of our real-time monitoring and predictive analytics.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>
            <a:off x="827238" y="308661"/>
            <a:ext cx="11927470" cy="68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43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Web Interface: Interactive Data &amp; Control</a:t>
            </a:r>
            <a:endParaRPr sz="4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896550" y="1383089"/>
            <a:ext cx="1012355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lang="en-US" sz="25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Experience Real-time Insights and Seamless Management</a:t>
            </a:r>
            <a:endParaRPr sz="2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896550" y="2431868"/>
            <a:ext cx="5956770" cy="72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intuitive web interface provides a comprehensive view of your cold storage environment, transforming raw sensor data into actionable insights: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732711" y="3844290"/>
            <a:ext cx="6582489" cy="67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Data Visualization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732711" y="4587597"/>
            <a:ext cx="6582489" cy="89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Historical Trends &amp; Analytics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732711" y="5331659"/>
            <a:ext cx="6582489" cy="89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Alert Management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732710" y="6171386"/>
            <a:ext cx="6582489" cy="74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User-Friendly Access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8891961" y="2207488"/>
            <a:ext cx="4959300" cy="5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7777" y="2510912"/>
            <a:ext cx="6811931" cy="44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/>
          <p:nvPr/>
        </p:nvSpPr>
        <p:spPr>
          <a:xfrm>
            <a:off x="10023231" y="7815487"/>
            <a:ext cx="4586782" cy="414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10023231" y="7815487"/>
            <a:ext cx="445491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27"/>
          <p:cNvSpPr txBox="1"/>
          <p:nvPr/>
        </p:nvSpPr>
        <p:spPr>
          <a:xfrm>
            <a:off x="8721970" y="7680487"/>
            <a:ext cx="590843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bg1"/>
                </a:solidFill>
              </a:rPr>
              <a:t>Live</a:t>
            </a:r>
            <a:r>
              <a:rPr lang="en-US" sz="1400" i="1" dirty="0">
                <a:solidFill>
                  <a:schemeClr val="bg1"/>
                </a:solidFill>
              </a:rPr>
              <a:t> Interface Link</a:t>
            </a:r>
            <a:r>
              <a:rPr lang="en-US" sz="1400" i="1" dirty="0"/>
              <a:t>: </a:t>
            </a:r>
            <a:r>
              <a:rPr lang="en-US" sz="1400" i="1" u="sng" dirty="0">
                <a:solidFill>
                  <a:schemeClr val="hlink"/>
                </a:solidFill>
                <a:hlinkClick r:id="rId4"/>
              </a:rPr>
              <a:t>https://execution-app.vercel.app/</a:t>
            </a:r>
            <a:endParaRPr sz="140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396835" y="311825"/>
            <a:ext cx="5338405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Core Logic: Snippets from Our Backend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396825" y="910671"/>
            <a:ext cx="138366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robust backend is built on </a:t>
            </a:r>
            <a:r>
              <a:rPr lang="en-US" sz="18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NextJS API Framework</a:t>
            </a: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efficient data ingestion and processing: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10284434" y="7593232"/>
            <a:ext cx="4345966" cy="5161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109" y="1318974"/>
            <a:ext cx="4784179" cy="66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>
            <a:off x="10206033" y="7473000"/>
            <a:ext cx="6604859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bg1"/>
                </a:solidFill>
              </a:rPr>
              <a:t>GitHub Repository Link</a:t>
            </a:r>
            <a:r>
              <a:rPr lang="en-US" sz="1400" i="1" dirty="0"/>
              <a:t>:</a:t>
            </a:r>
            <a:r>
              <a:rPr lang="en-US" sz="1400" dirty="0"/>
              <a:t> </a:t>
            </a: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https://github.com/Sneha-Bhattacharyya/Execution_App</a:t>
            </a:r>
            <a:endParaRPr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290</TotalTime>
  <Words>1047</Words>
  <Application>Microsoft Office PowerPoint</Application>
  <PresentationFormat>Custom</PresentationFormat>
  <Paragraphs>172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Open Sans</vt:lpstr>
      <vt:lpstr>Wingdings 3</vt:lpstr>
      <vt:lpstr>Petrona</vt:lpstr>
      <vt:lpstr>Calibri</vt:lpstr>
      <vt:lpstr>Century Gothic</vt:lpstr>
      <vt:lpstr>Inter</vt:lpstr>
      <vt:lpstr>Arial</vt:lpstr>
      <vt:lpstr>Noto Sans Symbols</vt:lpstr>
      <vt:lpstr>Petrona Light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Gargi Shubham</dc:creator>
  <cp:lastModifiedBy>NIKITA SINGH</cp:lastModifiedBy>
  <cp:revision>3</cp:revision>
  <dcterms:modified xsi:type="dcterms:W3CDTF">2025-09-01T21:02:59Z</dcterms:modified>
</cp:coreProperties>
</file>